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  <p:sldMasterId id="2147493712" r:id="rId5"/>
    <p:sldMasterId id="2147493725" r:id="rId6"/>
    <p:sldMasterId id="2147493734" r:id="rId7"/>
  </p:sldMasterIdLst>
  <p:notesMasterIdLst>
    <p:notesMasterId r:id="rId31"/>
  </p:notesMasterIdLst>
  <p:handoutMasterIdLst>
    <p:handoutMasterId r:id="rId32"/>
  </p:handoutMasterIdLst>
  <p:sldIdLst>
    <p:sldId id="854" r:id="rId8"/>
    <p:sldId id="1064" r:id="rId9"/>
    <p:sldId id="1173" r:id="rId10"/>
    <p:sldId id="1065" r:id="rId11"/>
    <p:sldId id="397" r:id="rId12"/>
    <p:sldId id="1068" r:id="rId13"/>
    <p:sldId id="399" r:id="rId14"/>
    <p:sldId id="1101" r:id="rId15"/>
    <p:sldId id="1066" r:id="rId16"/>
    <p:sldId id="368" r:id="rId17"/>
    <p:sldId id="1118" r:id="rId18"/>
    <p:sldId id="395" r:id="rId19"/>
    <p:sldId id="396" r:id="rId20"/>
    <p:sldId id="1119" r:id="rId21"/>
    <p:sldId id="1108" r:id="rId22"/>
    <p:sldId id="402" r:id="rId23"/>
    <p:sldId id="1174" r:id="rId24"/>
    <p:sldId id="1175" r:id="rId25"/>
    <p:sldId id="1176" r:id="rId26"/>
    <p:sldId id="1110" r:id="rId27"/>
    <p:sldId id="1120" r:id="rId28"/>
    <p:sldId id="1121" r:id="rId29"/>
    <p:sldId id="1122" r:id="rId30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2C64"/>
    <a:srgbClr val="32A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881"/>
    <p:restoredTop sz="96311"/>
  </p:normalViewPr>
  <p:slideViewPr>
    <p:cSldViewPr snapToObjects="1">
      <p:cViewPr varScale="1">
        <p:scale>
          <a:sx n="199" d="100"/>
          <a:sy n="199" d="100"/>
        </p:scale>
        <p:origin x="824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66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2824"/>
    </p:cViewPr>
  </p:sorterViewPr>
  <p:notesViewPr>
    <p:cSldViewPr snapToObjects="1">
      <p:cViewPr varScale="1">
        <p:scale>
          <a:sx n="107" d="100"/>
          <a:sy n="107" d="100"/>
        </p:scale>
        <p:origin x="364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theme" Target="theme/theme1.xml"/><Relationship Id="rId8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FB2AC-7E4F-8047-9193-854483C1A223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CE209-2B77-6A4B-8F32-9DF4E1CE9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578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eg>
</file>

<file path=ppt/media/image3.tiff>
</file>

<file path=ppt/media/image4.jpeg>
</file>

<file path=ppt/media/image5.jpe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9567C9F-4D7F-5847-BD8F-556675060DA1}" type="datetimeFigureOut">
              <a:rPr lang="en-US" altLang="en-US"/>
              <a:pPr/>
              <a:t>10/27/22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5D6415B-586E-2B45-B637-70E4CB56C15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50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 dirty="0"/>
              <a:t>  </a:t>
            </a:r>
          </a:p>
        </p:txBody>
      </p:sp>
      <p:sp>
        <p:nvSpPr>
          <p:cNvPr id="2150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CFD365BF-ADBE-9B41-ABF1-832DDE2B814C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65282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D3EC4A-6F15-43AE-AA3C-5A80917283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121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81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A0B81F-8AE9-1943-AF53-E78D21B80C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99838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5325"/>
            <a:ext cx="6188075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9832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5325"/>
            <a:ext cx="6188075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0173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81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A0B81F-8AE9-1943-AF53-E78D21B80C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35860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AFD31E9-BE10-4267-BC2D-73ADA680375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5251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5325"/>
            <a:ext cx="6188075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5838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6425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F04CF4B-324E-46D0-BA47-9EB6AD9CA67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0086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0967849-B9F5-4791-B1A9-03C13B82232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490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7EDD166-DF5B-E640-90C2-FE28AE548D5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98624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67AE9D-16D3-4C16-919A-75B127D37A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3614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81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A0B81F-8AE9-1943-AF53-E78D21B80C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3661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81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A0B81F-8AE9-1943-AF53-E78D21B80C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5561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6EA8CD4-BE8A-459D-9D31-26FCFAB06D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7231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5325"/>
            <a:ext cx="6188075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3558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A0A2931-304C-4865-B2DC-2F6371DEAF7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368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5325"/>
            <a:ext cx="6188075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1662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81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A0B81F-8AE9-1943-AF53-E78D21B80C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0801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040340-971D-4A83-83E8-822FA67F93D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093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590550"/>
            <a:ext cx="8839200" cy="40386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5F4A72-606B-984B-907B-5BEA9B53E5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6876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5412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9" y="820342"/>
            <a:ext cx="3754437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820342"/>
            <a:ext cx="3754438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9238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30022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1910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73971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6109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04731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66705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88106"/>
            <a:ext cx="2019300" cy="44100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88106"/>
            <a:ext cx="5905500" cy="4410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03664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0978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 userDrawn="1"/>
        </p:nvSpPr>
        <p:spPr>
          <a:xfrm>
            <a:off x="152400" y="895350"/>
            <a:ext cx="6934200" cy="457200"/>
          </a:xfrm>
          <a:prstGeom prst="rect">
            <a:avLst/>
          </a:prstGeom>
        </p:spPr>
        <p:txBody>
          <a:bodyPr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US" sz="2800" dirty="0">
                <a:solidFill>
                  <a:schemeClr val="bg1"/>
                </a:solidFill>
              </a:rPr>
              <a:t>Click to edit Master title style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B43658-48CD-764C-86BF-302575415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6F2A81-D24A-A44F-8915-B9DC7FC2A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255CA6-4B6D-7842-85B8-A423C0C60A3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06103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92643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590550"/>
            <a:ext cx="8839200" cy="40386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5F4A72-606B-984B-907B-5BEA9B53E5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5743277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 userDrawn="1"/>
        </p:nvSpPr>
        <p:spPr>
          <a:xfrm>
            <a:off x="152400" y="895350"/>
            <a:ext cx="6934200" cy="457200"/>
          </a:xfrm>
          <a:prstGeom prst="rect">
            <a:avLst/>
          </a:prstGeom>
        </p:spPr>
        <p:txBody>
          <a:bodyPr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US" sz="2800" dirty="0">
                <a:solidFill>
                  <a:schemeClr val="bg1"/>
                </a:solidFill>
              </a:rPr>
              <a:t>Click to edit Master title style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B43658-48CD-764C-86BF-302575415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6F2A81-D24A-A44F-8915-B9DC7FC2A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255CA6-4B6D-7842-85B8-A423C0C60A3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06103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55672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6487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0CC6A0C-5777-6141-8161-40A51E54DA25}" type="datetimeFigureOut">
              <a:rPr lang="en-US" altLang="en-US"/>
              <a:pPr/>
              <a:t>10/27/22</a:t>
            </a:fld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B1B0572-E7E6-434E-BFB5-5CD3555E83A4}" type="slidenum">
              <a:rPr lang="en-US" altLang="en-US"/>
              <a:pPr/>
              <a:t>‹#›</a:t>
            </a:fld>
            <a:endParaRPr lang="en-US" altLang="en-US">
              <a:solidFill>
                <a:srgbClr val="88A4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3458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1FA5FD1-732F-9047-B0F4-603D0EAC5CB0}" type="datetimeFigureOut">
              <a:rPr lang="en-US" altLang="en-US"/>
              <a:pPr/>
              <a:t>10/27/22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DBB9D51-EA15-824B-AFBA-C5CFF76353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12819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6D54B9-89B7-A248-9210-3C9346164D0F}" type="datetimeFigureOut">
              <a:rPr lang="en-US" altLang="en-US"/>
              <a:pPr/>
              <a:t>10/27/22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5559CE1-75A0-2043-A1BB-26E32B46DEB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56309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EBE5339B-726A-CF41-B4A0-6109F9D8F0EB}" type="datetimeFigureOut">
              <a:rPr lang="en-US" altLang="en-US"/>
              <a:pPr/>
              <a:t>10/27/22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ED28FB-5F5E-B441-A1E3-774C424C6E3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856723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7BBC359C-8B98-904F-955B-7B675E601B13}" type="datetimeFigureOut">
              <a:rPr lang="en-US" altLang="en-US"/>
              <a:pPr/>
              <a:t>10/27/22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9A8E8E7-A6E1-1A4E-BFDF-C30BFEC4FA6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694838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5581" y="4294585"/>
            <a:ext cx="2832827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2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200" b="1" dirty="0">
                <a:solidFill>
                  <a:srgbClr val="002060"/>
                </a:solidFill>
              </a:rPr>
              <a:t> Ed</a:t>
            </a:r>
            <a:r>
              <a:rPr lang="en-US" altLang="en-US" sz="12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9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900" b="1" dirty="0">
                <a:solidFill>
                  <a:srgbClr val="002060"/>
                </a:solidFill>
              </a:rPr>
            </a:br>
            <a:r>
              <a:rPr lang="en-US" altLang="en-US" sz="900" b="1" dirty="0">
                <a:solidFill>
                  <a:srgbClr val="002060"/>
                </a:solidFill>
              </a:rPr>
              <a:t>See </a:t>
            </a:r>
            <a:r>
              <a:rPr lang="en-US" altLang="en-US" sz="9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9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4663679"/>
            <a:ext cx="1905000" cy="3429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3859" y="0"/>
            <a:ext cx="1331269" cy="127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42532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351" y="820342"/>
            <a:ext cx="7707313" cy="3677840"/>
          </a:xfrm>
        </p:spPr>
        <p:txBody>
          <a:bodyPr/>
          <a:lstStyle>
            <a:lvl1pPr marL="257175" indent="-257175">
              <a:buSzPct val="110000"/>
              <a:buFont typeface="Wingdings" panose="05000000000000000000" pitchFamily="2" charset="2"/>
              <a:buChar char="§"/>
              <a:defRPr sz="1275"/>
            </a:lvl1pPr>
            <a:lvl2pPr marL="557213" indent="-214313">
              <a:buSzPct val="110000"/>
              <a:buFont typeface="Arial" panose="020B0604020202020204" pitchFamily="34" charset="0"/>
              <a:buChar char="•"/>
              <a:defRPr sz="1275"/>
            </a:lvl2pPr>
            <a:lvl3pPr marL="814388" indent="-171450">
              <a:buFont typeface="Wingdings" panose="05000000000000000000" pitchFamily="2" charset="2"/>
              <a:buChar char="§"/>
              <a:defRPr sz="1275"/>
            </a:lvl3pPr>
            <a:lvl4pPr marL="1071563" indent="-171450">
              <a:buFont typeface="Arial" panose="020B0604020202020204" pitchFamily="34" charset="0"/>
              <a:buChar char="•"/>
              <a:defRPr sz="1275"/>
            </a:lvl4pPr>
            <a:lvl5pPr marL="1328738" indent="-171450">
              <a:buFont typeface="Wingdings" panose="05000000000000000000" pitchFamily="2" charset="2"/>
              <a:buChar char="§"/>
              <a:defRPr sz="127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1455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574420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36785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9" y="820342"/>
            <a:ext cx="3754437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820342"/>
            <a:ext cx="3754438" cy="3677840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04083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1451400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39285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81771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1275"/>
            </a:lvl1pPr>
            <a:lvl2pPr>
              <a:defRPr sz="1275"/>
            </a:lvl2pPr>
            <a:lvl3pPr>
              <a:defRPr sz="1275"/>
            </a:lvl3pPr>
            <a:lvl4pPr>
              <a:defRPr sz="1275"/>
            </a:lvl4pPr>
            <a:lvl5pPr>
              <a:defRPr sz="127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043249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07946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59174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88106"/>
            <a:ext cx="2019300" cy="44100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88106"/>
            <a:ext cx="5905500" cy="4410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810780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103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0CC6A0C-5777-6141-8161-40A51E54DA25}" type="datetimeFigureOut">
              <a:rPr lang="en-US" altLang="en-US"/>
              <a:pPr/>
              <a:t>10/27/22</a:t>
            </a:fld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B1B0572-E7E6-434E-BFB5-5CD3555E83A4}" type="slidenum">
              <a:rPr lang="en-US" altLang="en-US"/>
              <a:pPr/>
              <a:t>‹#›</a:t>
            </a:fld>
            <a:endParaRPr lang="en-US" altLang="en-US">
              <a:solidFill>
                <a:srgbClr val="88A4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251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1FA5FD1-732F-9047-B0F4-603D0EAC5CB0}" type="datetimeFigureOut">
              <a:rPr lang="en-US" altLang="en-US"/>
              <a:pPr/>
              <a:t>10/27/22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DBB9D51-EA15-824B-AFBA-C5CFF76353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87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6D54B9-89B7-A248-9210-3C9346164D0F}" type="datetimeFigureOut">
              <a:rPr lang="en-US" altLang="en-US"/>
              <a:pPr/>
              <a:t>10/27/22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5559CE1-75A0-2043-A1BB-26E32B46DEB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622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EBE5339B-726A-CF41-B4A0-6109F9D8F0EB}" type="datetimeFigureOut">
              <a:rPr lang="en-US" altLang="en-US"/>
              <a:pPr/>
              <a:t>10/27/22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ED28FB-5F5E-B441-A1E3-774C424C6E3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398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5581" y="4294585"/>
            <a:ext cx="2832827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2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200" b="1" dirty="0">
                <a:solidFill>
                  <a:srgbClr val="002060"/>
                </a:solidFill>
              </a:rPr>
              <a:t> Ed</a:t>
            </a:r>
            <a:r>
              <a:rPr lang="en-US" altLang="en-US" sz="12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9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900" b="1" dirty="0">
                <a:solidFill>
                  <a:srgbClr val="002060"/>
                </a:solidFill>
              </a:rPr>
            </a:br>
            <a:r>
              <a:rPr lang="en-US" altLang="en-US" sz="900" b="1" dirty="0">
                <a:solidFill>
                  <a:srgbClr val="002060"/>
                </a:solidFill>
              </a:rPr>
              <a:t>See </a:t>
            </a:r>
            <a:r>
              <a:rPr lang="en-US" altLang="en-US" sz="9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9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4663679"/>
            <a:ext cx="1905000" cy="3429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3859" y="0"/>
            <a:ext cx="1331269" cy="127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2407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351" y="820342"/>
            <a:ext cx="7707313" cy="3677840"/>
          </a:xfrm>
        </p:spPr>
        <p:txBody>
          <a:bodyPr/>
          <a:lstStyle>
            <a:lvl1pPr marL="257175" indent="-257175">
              <a:buSzPct val="110000"/>
              <a:buFont typeface="Wingdings" panose="05000000000000000000" pitchFamily="2" charset="2"/>
              <a:buChar char="§"/>
              <a:defRPr sz="1275"/>
            </a:lvl1pPr>
            <a:lvl2pPr marL="557213" indent="-214313">
              <a:buSzPct val="110000"/>
              <a:buFont typeface="Arial" panose="020B0604020202020204" pitchFamily="34" charset="0"/>
              <a:buChar char="•"/>
              <a:defRPr sz="1275"/>
            </a:lvl2pPr>
            <a:lvl3pPr marL="814388" indent="-171450">
              <a:buFont typeface="Wingdings" panose="05000000000000000000" pitchFamily="2" charset="2"/>
              <a:buChar char="§"/>
              <a:defRPr sz="1275"/>
            </a:lvl3pPr>
            <a:lvl4pPr marL="1071563" indent="-171450">
              <a:buFont typeface="Arial" panose="020B0604020202020204" pitchFamily="34" charset="0"/>
              <a:buChar char="•"/>
              <a:defRPr sz="1275"/>
            </a:lvl4pPr>
            <a:lvl5pPr marL="1328738" indent="-171450">
              <a:buFont typeface="Wingdings" panose="05000000000000000000" pitchFamily="2" charset="2"/>
              <a:buChar char="§"/>
              <a:defRPr sz="127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3287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23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sp>
        <p:nvSpPr>
          <p:cNvPr id="9" name="TextBox 11"/>
          <p:cNvSpPr txBox="1">
            <a:spLocks noChangeArrowheads="1"/>
          </p:cNvSpPr>
          <p:nvPr userDrawn="1"/>
        </p:nvSpPr>
        <p:spPr bwMode="auto">
          <a:xfrm>
            <a:off x="0" y="4787942"/>
            <a:ext cx="6781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Introduction to Databases (F22): </a:t>
            </a:r>
            <a:r>
              <a:rPr lang="en-US" altLang="en-US" sz="1050" i="1" dirty="0">
                <a:solidFill>
                  <a:schemeClr val="bg1"/>
                </a:solidFill>
              </a:rPr>
              <a:t>Lecture 6: ER, Relational, SQL (V)</a:t>
            </a:r>
            <a:r>
              <a:rPr lang="en-US" altLang="en-US" sz="1050" i="1" baseline="0" dirty="0">
                <a:solidFill>
                  <a:schemeClr val="bg1"/>
                </a:solidFill>
              </a:rPr>
              <a:t>		</a:t>
            </a:r>
            <a:r>
              <a:rPr lang="de-DE" altLang="en-US" sz="1050" i="1" dirty="0">
                <a:solidFill>
                  <a:schemeClr val="bg1"/>
                </a:solidFill>
              </a:rPr>
              <a:t>© Donald F. Ferguson, 2022</a:t>
            </a:r>
            <a:endParaRPr lang="en-US" altLang="en-US" sz="1050" i="1" dirty="0">
              <a:solidFill>
                <a:schemeClr val="bg1"/>
              </a:solidFill>
            </a:endParaRPr>
          </a:p>
        </p:txBody>
      </p:sp>
      <p:pic>
        <p:nvPicPr>
          <p:cNvPr id="12" name="Picture 10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>
            <a:spLocks noChangeArrowheads="1"/>
          </p:cNvSpPr>
          <p:nvPr userDrawn="1"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3469" r:id="rId1"/>
    <p:sldLayoutId id="2147493474" r:id="rId2"/>
    <p:sldLayoutId id="2147493586" r:id="rId3"/>
    <p:sldLayoutId id="2147493478" r:id="rId4"/>
    <p:sldLayoutId id="2147493475" r:id="rId5"/>
    <p:sldLayoutId id="2147493476" r:id="rId6"/>
    <p:sldLayoutId id="2147493477" r:id="rId7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68351" y="820342"/>
            <a:ext cx="7707313" cy="3677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800600"/>
            <a:ext cx="1905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05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5878" y="4960144"/>
            <a:ext cx="1854995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12846" y="4960144"/>
            <a:ext cx="381835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3.</a:t>
            </a:r>
            <a:fld id="{669DE52E-05EC-4487-BE79-3F9A6A9F8797}" type="slidenum">
              <a:rPr lang="en-US" altLang="en-US" sz="75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75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88106"/>
            <a:ext cx="807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960144"/>
            <a:ext cx="1996059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750" b="1" dirty="0">
                <a:solidFill>
                  <a:srgbClr val="002060"/>
                </a:solidFill>
              </a:rPr>
              <a:t>Database System Concepts - 7</a:t>
            </a:r>
            <a:r>
              <a:rPr lang="en-US" sz="750" b="1" baseline="30000" dirty="0">
                <a:solidFill>
                  <a:srgbClr val="002060"/>
                </a:solidFill>
              </a:rPr>
              <a:t>th</a:t>
            </a:r>
            <a:r>
              <a:rPr lang="en-US" sz="75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8916988" y="4083844"/>
            <a:ext cx="227012" cy="35719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5546" y="1"/>
            <a:ext cx="742012" cy="71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7082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713" r:id="rId1"/>
    <p:sldLayoutId id="2147493714" r:id="rId2"/>
    <p:sldLayoutId id="2147493715" r:id="rId3"/>
    <p:sldLayoutId id="2147493716" r:id="rId4"/>
    <p:sldLayoutId id="2147493717" r:id="rId5"/>
    <p:sldLayoutId id="2147493718" r:id="rId6"/>
    <p:sldLayoutId id="2147493719" r:id="rId7"/>
    <p:sldLayoutId id="2147493720" r:id="rId8"/>
    <p:sldLayoutId id="2147493721" r:id="rId9"/>
    <p:sldLayoutId id="2147493722" r:id="rId10"/>
    <p:sldLayoutId id="2147493723" r:id="rId11"/>
    <p:sldLayoutId id="214749372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1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3429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6858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0287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3716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257175" indent="-257175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557213" indent="-214313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814388" indent="-17145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071563" indent="-17145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3287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16716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0145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23574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27003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sp>
        <p:nvSpPr>
          <p:cNvPr id="9" name="TextBox 11"/>
          <p:cNvSpPr txBox="1">
            <a:spLocks noChangeArrowheads="1"/>
          </p:cNvSpPr>
          <p:nvPr userDrawn="1"/>
        </p:nvSpPr>
        <p:spPr bwMode="auto">
          <a:xfrm>
            <a:off x="255588" y="4695825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Introduction to Databases (S21): </a:t>
            </a:r>
            <a:r>
              <a:rPr lang="en-US" altLang="en-US" sz="1050" i="1" dirty="0">
                <a:solidFill>
                  <a:schemeClr val="bg1"/>
                </a:solidFill>
              </a:rPr>
              <a:t>Lecture 4: ER, Relational, SQL (IV)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2020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  <p:pic>
        <p:nvPicPr>
          <p:cNvPr id="12" name="Picture 10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>
            <a:spLocks noChangeArrowheads="1"/>
          </p:cNvSpPr>
          <p:nvPr userDrawn="1"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772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726" r:id="rId1"/>
    <p:sldLayoutId id="2147493727" r:id="rId2"/>
    <p:sldLayoutId id="2147493728" r:id="rId3"/>
    <p:sldLayoutId id="2147493729" r:id="rId4"/>
    <p:sldLayoutId id="2147493730" r:id="rId5"/>
    <p:sldLayoutId id="2147493731" r:id="rId6"/>
    <p:sldLayoutId id="2147493732" r:id="rId7"/>
    <p:sldLayoutId id="2147493733" r:id="rId8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47559" y="820342"/>
            <a:ext cx="7728105" cy="3677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800600"/>
            <a:ext cx="1905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05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2750" y="4960144"/>
            <a:ext cx="2381250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12847" y="4960144"/>
            <a:ext cx="381835" cy="207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750" b="1" dirty="0">
                <a:solidFill>
                  <a:srgbClr val="002060"/>
                </a:solidFill>
              </a:rPr>
              <a:t>5.</a:t>
            </a:r>
            <a:fld id="{669DE52E-05EC-4487-BE79-3F9A6A9F8797}" type="slidenum">
              <a:rPr lang="en-US" altLang="en-US" sz="75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75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88106"/>
            <a:ext cx="807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960144"/>
            <a:ext cx="1996059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750" b="1" dirty="0">
                <a:solidFill>
                  <a:srgbClr val="002060"/>
                </a:solidFill>
              </a:rPr>
              <a:t>Database System Concepts - 7</a:t>
            </a:r>
            <a:r>
              <a:rPr lang="en-US" sz="750" b="1" baseline="30000" dirty="0">
                <a:solidFill>
                  <a:srgbClr val="002060"/>
                </a:solidFill>
              </a:rPr>
              <a:t>th</a:t>
            </a:r>
            <a:r>
              <a:rPr lang="en-US" sz="75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8916988" y="4083844"/>
            <a:ext cx="227012" cy="35719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5546" y="1"/>
            <a:ext cx="742012" cy="71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8215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735" r:id="rId1"/>
    <p:sldLayoutId id="2147493736" r:id="rId2"/>
    <p:sldLayoutId id="2147493737" r:id="rId3"/>
    <p:sldLayoutId id="2147493738" r:id="rId4"/>
    <p:sldLayoutId id="2147493739" r:id="rId5"/>
    <p:sldLayoutId id="2147493740" r:id="rId6"/>
    <p:sldLayoutId id="2147493741" r:id="rId7"/>
    <p:sldLayoutId id="2147493742" r:id="rId8"/>
    <p:sldLayoutId id="2147493743" r:id="rId9"/>
    <p:sldLayoutId id="2147493744" r:id="rId10"/>
    <p:sldLayoutId id="2147493745" r:id="rId11"/>
    <p:sldLayoutId id="2147493746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1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3429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6858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0287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371600" algn="ctr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257175" indent="-257175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557213" indent="-214313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814388" indent="-17145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071563" indent="-17145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3287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275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16716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0145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23574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2700338" indent="-17145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E15D65-8053-1B4E-B089-18B4089AA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-1"/>
            <a:ext cx="9144001" cy="5143501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3075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6" name="TextBox 9"/>
          <p:cNvSpPr txBox="1">
            <a:spLocks noChangeArrowheads="1"/>
          </p:cNvSpPr>
          <p:nvPr/>
        </p:nvSpPr>
        <p:spPr bwMode="auto">
          <a:xfrm>
            <a:off x="0" y="12616"/>
            <a:ext cx="8458202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/>
              <a:t>W4111 – Introduction to Databases</a:t>
            </a:r>
            <a:br>
              <a:rPr lang="en-US" altLang="en-US" sz="2800" i="1" dirty="0"/>
            </a:br>
            <a:r>
              <a:rPr lang="en-US" altLang="en-US" sz="2800" i="1" dirty="0"/>
              <a:t>Fall 003/V03, Fall 2022</a:t>
            </a:r>
            <a:br>
              <a:rPr lang="en-US" altLang="en-US" sz="2800" i="1" dirty="0"/>
            </a:br>
            <a:br>
              <a:rPr lang="en-US" altLang="en-US" sz="2800" i="1" dirty="0"/>
            </a:br>
            <a:r>
              <a:rPr lang="en-US" altLang="en-US" sz="2800" i="1" dirty="0"/>
              <a:t>Lecture 6: ER, Relational, SQL (IV)</a:t>
            </a:r>
          </a:p>
        </p:txBody>
      </p:sp>
      <p:sp>
        <p:nvSpPr>
          <p:cNvPr id="3077" name="TextBox 10"/>
          <p:cNvSpPr txBox="1">
            <a:spLocks noChangeArrowheads="1"/>
          </p:cNvSpPr>
          <p:nvPr/>
        </p:nvSpPr>
        <p:spPr bwMode="auto">
          <a:xfrm>
            <a:off x="0" y="4732991"/>
            <a:ext cx="91440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>
              <a:lnSpc>
                <a:spcPts val="2400"/>
              </a:lnSpc>
            </a:pPr>
            <a:r>
              <a:rPr lang="en-US" altLang="en-US" sz="1200" i="1" dirty="0">
                <a:solidFill>
                  <a:schemeClr val="bg1"/>
                </a:solidFill>
              </a:rPr>
              <a:t>© Donald F. Ferguson, 2022</a:t>
            </a:r>
          </a:p>
        </p:txBody>
      </p:sp>
    </p:spTree>
    <p:extLst>
      <p:ext uri="{BB962C8B-B14F-4D97-AF65-F5344CB8AC3E}">
        <p14:creationId xmlns:p14="http://schemas.microsoft.com/office/powerpoint/2010/main" val="2037995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Table Functions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47725"/>
            <a:ext cx="6272213" cy="4131469"/>
          </a:xfrm>
        </p:spPr>
        <p:txBody>
          <a:bodyPr/>
          <a:lstStyle/>
          <a:p>
            <a:pPr>
              <a:defRPr/>
            </a:pPr>
            <a:r>
              <a:rPr lang="en-US" altLang="en-US" dirty="0"/>
              <a:t>The SQL standard supports functions that can return tables as results; such functions are called </a:t>
            </a:r>
            <a:r>
              <a:rPr lang="en-US" altLang="en-US" b="1" dirty="0">
                <a:solidFill>
                  <a:srgbClr val="002060"/>
                </a:solidFill>
              </a:rPr>
              <a:t>table functions</a:t>
            </a:r>
          </a:p>
          <a:p>
            <a:pPr>
              <a:defRPr/>
            </a:pPr>
            <a:r>
              <a:rPr lang="en-US" altLang="en-US" dirty="0"/>
              <a:t>Example: Return all instructors in a given department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</a:t>
            </a:r>
            <a:r>
              <a:rPr lang="en-US" altLang="en-US" b="1" dirty="0"/>
              <a:t>create</a:t>
            </a:r>
            <a:r>
              <a:rPr lang="en-US" altLang="en-US" dirty="0"/>
              <a:t> </a:t>
            </a:r>
            <a:r>
              <a:rPr lang="en-US" altLang="en-US" b="1" dirty="0"/>
              <a:t>function</a:t>
            </a:r>
            <a:r>
              <a:rPr lang="en-US" altLang="en-US" dirty="0"/>
              <a:t> </a:t>
            </a:r>
            <a:r>
              <a:rPr lang="en-US" altLang="en-US" i="1" dirty="0" err="1"/>
              <a:t>instructor_of</a:t>
            </a:r>
            <a:r>
              <a:rPr lang="en-US" altLang="en-US" dirty="0"/>
              <a:t> (</a:t>
            </a:r>
            <a:r>
              <a:rPr lang="en-US" altLang="en-US" i="1" dirty="0"/>
              <a:t>dept_name</a:t>
            </a:r>
            <a:r>
              <a:rPr lang="en-US" altLang="en-US" dirty="0"/>
              <a:t> </a:t>
            </a:r>
            <a:r>
              <a:rPr lang="en-US" altLang="en-US" b="1" dirty="0"/>
              <a:t>char</a:t>
            </a:r>
            <a:r>
              <a:rPr lang="en-US" altLang="en-US" dirty="0"/>
              <a:t>(20))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	</a:t>
            </a:r>
            <a:r>
              <a:rPr lang="en-US" altLang="en-US" b="1" dirty="0"/>
              <a:t>returns</a:t>
            </a:r>
            <a:r>
              <a:rPr lang="en-US" altLang="en-US" dirty="0"/>
              <a:t> </a:t>
            </a:r>
            <a:r>
              <a:rPr lang="en-US" altLang="en-US" b="1" dirty="0"/>
              <a:t>table  </a:t>
            </a:r>
            <a:r>
              <a:rPr lang="en-US" altLang="en-US" dirty="0"/>
              <a:t>(</a:t>
            </a:r>
            <a:r>
              <a:rPr lang="en-US" altLang="en-US" b="1" dirty="0"/>
              <a:t> </a:t>
            </a:r>
            <a:r>
              <a:rPr lang="en-US" altLang="en-US" dirty="0"/>
              <a:t> 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                        </a:t>
            </a:r>
            <a:r>
              <a:rPr lang="en-US" altLang="en-US" i="1" dirty="0"/>
              <a:t>ID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	          </a:t>
            </a:r>
            <a:r>
              <a:rPr lang="en-US" altLang="en-US" i="1" dirty="0"/>
              <a:t>name</a:t>
            </a:r>
            <a:r>
              <a:rPr lang="en-US" altLang="en-US" dirty="0"/>
              <a:t>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</a:t>
            </a:r>
            <a:r>
              <a:rPr lang="en-US" altLang="en-US" i="1" dirty="0"/>
              <a:t>dept_name</a:t>
            </a:r>
            <a:r>
              <a:rPr lang="en-US" altLang="en-US" dirty="0"/>
              <a:t>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	          </a:t>
            </a:r>
            <a:r>
              <a:rPr lang="en-US" altLang="en-US" i="1" dirty="0"/>
              <a:t>salary</a:t>
            </a:r>
            <a:r>
              <a:rPr lang="en-US" altLang="en-US" dirty="0"/>
              <a:t>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         </a:t>
            </a:r>
            <a:r>
              <a:rPr lang="en-US" altLang="en-US" b="1" dirty="0"/>
              <a:t>return</a:t>
            </a:r>
            <a:r>
              <a:rPr lang="en-US" altLang="en-US" dirty="0"/>
              <a:t> </a:t>
            </a:r>
            <a:r>
              <a:rPr lang="en-US" altLang="en-US" b="1" dirty="0"/>
              <a:t>table</a:t>
            </a:r>
            <a:br>
              <a:rPr lang="en-US" altLang="en-US" dirty="0"/>
            </a:br>
            <a:r>
              <a:rPr lang="en-US" altLang="en-US" dirty="0"/>
              <a:t>	         (</a:t>
            </a:r>
            <a:r>
              <a:rPr lang="en-US" altLang="en-US" b="1" dirty="0"/>
              <a:t>select</a:t>
            </a:r>
            <a:r>
              <a:rPr lang="en-US" altLang="en-US" dirty="0"/>
              <a:t> </a:t>
            </a:r>
            <a:r>
              <a:rPr lang="en-US" altLang="en-US" i="1" dirty="0"/>
              <a:t>ID, name, dept_name, salary</a:t>
            </a:r>
            <a:br>
              <a:rPr lang="en-US" altLang="en-US" dirty="0"/>
            </a:br>
            <a:r>
              <a:rPr lang="en-US" altLang="en-US" dirty="0"/>
              <a:t>	          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dirty="0"/>
              <a:t>	          </a:t>
            </a:r>
            <a:r>
              <a:rPr lang="en-US" altLang="en-US" b="1" dirty="0"/>
              <a:t>where</a:t>
            </a:r>
            <a:r>
              <a:rPr lang="en-US" altLang="en-US" i="1" dirty="0"/>
              <a:t> </a:t>
            </a:r>
            <a:r>
              <a:rPr lang="en-US" altLang="en-US" i="1" dirty="0" err="1"/>
              <a:t>instructor.dept_name</a:t>
            </a:r>
            <a:r>
              <a:rPr lang="en-US" altLang="en-US" i="1" dirty="0"/>
              <a:t> = </a:t>
            </a:r>
            <a:r>
              <a:rPr lang="en-US" altLang="en-US" i="1" dirty="0" err="1"/>
              <a:t>instructor_of.dept_name</a:t>
            </a:r>
            <a:r>
              <a:rPr lang="en-US" altLang="en-US" dirty="0"/>
              <a:t>)</a:t>
            </a:r>
          </a:p>
          <a:p>
            <a:pPr>
              <a:defRPr/>
            </a:pPr>
            <a:r>
              <a:rPr lang="en-US" altLang="en-US" dirty="0"/>
              <a:t>Usage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	</a:t>
            </a:r>
            <a:r>
              <a:rPr lang="en-US" altLang="en-US" b="1" dirty="0"/>
              <a:t>select *</a:t>
            </a:r>
            <a:br>
              <a:rPr lang="en-US" altLang="en-US" b="1" dirty="0"/>
            </a:br>
            <a:r>
              <a:rPr lang="en-US" altLang="en-US" b="1" dirty="0"/>
              <a:t>	from table </a:t>
            </a:r>
            <a:r>
              <a:rPr lang="en-US" altLang="en-US" dirty="0"/>
              <a:t>(</a:t>
            </a:r>
            <a:r>
              <a:rPr lang="en-US" altLang="en-US" i="1" dirty="0" err="1"/>
              <a:t>instructor_of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ja-JP" dirty="0"/>
              <a:t>'Music'))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85447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5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9219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Procedures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C03DC01A-0564-1E46-BF79-036E0E417A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6781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</a:t>
            </a: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|</a:t>
            </a:r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Introduction to Databases (F22): </a:t>
            </a:r>
            <a:r>
              <a:rPr kumimoji="0" lang="en-US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Lecture 6: ER, Relational, SQL (V)	</a:t>
            </a:r>
            <a:r>
              <a:rPr kumimoji="0" lang="de-DE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Donald F. Ferguson, 2022</a:t>
            </a:r>
            <a:endParaRPr kumimoji="0" lang="en-US" altLang="en-US" sz="105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9415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SQL Procedures</a:t>
            </a:r>
            <a:endParaRPr lang="en-US" altLang="en-US" sz="24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1719264" y="820343"/>
            <a:ext cx="5835634" cy="3677840"/>
          </a:xfrm>
        </p:spPr>
        <p:txBody>
          <a:bodyPr vert="horz" wrap="square" lIns="6858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</a:t>
            </a:r>
            <a:r>
              <a:rPr lang="en-US" altLang="en-US" i="1" dirty="0" err="1"/>
              <a:t>dept_count</a:t>
            </a:r>
            <a:r>
              <a:rPr lang="en-US" altLang="en-US" i="1" dirty="0"/>
              <a:t> </a:t>
            </a:r>
            <a:r>
              <a:rPr lang="en-US" altLang="en-US" dirty="0"/>
              <a:t>function could instead be written as procedure: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create procedure </a:t>
            </a:r>
            <a:r>
              <a:rPr lang="en-US" altLang="en-US" i="1" dirty="0" err="1"/>
              <a:t>dept_count_proc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en-US" b="1" dirty="0"/>
              <a:t>in </a:t>
            </a:r>
            <a:r>
              <a:rPr lang="en-US" altLang="en-US" i="1" dirty="0"/>
              <a:t>dept_name </a:t>
            </a:r>
            <a:r>
              <a:rPr lang="en-US" altLang="en-US" b="1" dirty="0" err="1"/>
              <a:t>varchar</a:t>
            </a:r>
            <a:r>
              <a:rPr lang="en-US" altLang="en-US" dirty="0"/>
              <a:t>(20), </a:t>
            </a:r>
            <a:br>
              <a:rPr lang="en-US" altLang="en-US" dirty="0"/>
            </a:br>
            <a:r>
              <a:rPr lang="en-US" altLang="en-US" dirty="0"/>
              <a:t>                                                           </a:t>
            </a:r>
            <a:r>
              <a:rPr lang="en-US" altLang="en-US" b="1" dirty="0"/>
              <a:t>out </a:t>
            </a:r>
            <a:r>
              <a:rPr lang="en-US" altLang="en-US" i="1" dirty="0" err="1"/>
              <a:t>d_count</a:t>
            </a:r>
            <a:r>
              <a:rPr lang="en-US" altLang="en-US" i="1" dirty="0"/>
              <a:t> </a:t>
            </a:r>
            <a:r>
              <a:rPr lang="en-US" altLang="en-US" b="1" dirty="0"/>
              <a:t>integer)</a:t>
            </a:r>
            <a:br>
              <a:rPr lang="en-US" altLang="en-US" b="1" dirty="0"/>
            </a:br>
            <a:r>
              <a:rPr lang="en-US" altLang="en-US" b="1" dirty="0"/>
              <a:t>   begin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       select count</a:t>
            </a:r>
            <a:r>
              <a:rPr lang="en-US" altLang="en-US" dirty="0"/>
              <a:t>(</a:t>
            </a:r>
            <a:r>
              <a:rPr lang="en-US" altLang="en-US" i="1" dirty="0"/>
              <a:t>*</a:t>
            </a:r>
            <a:r>
              <a:rPr lang="en-US" altLang="en-US" dirty="0"/>
              <a:t>) </a:t>
            </a:r>
            <a:r>
              <a:rPr lang="en-US" altLang="en-US" b="1" dirty="0"/>
              <a:t>into </a:t>
            </a:r>
            <a:r>
              <a:rPr lang="en-US" altLang="en-US" i="1" dirty="0" err="1"/>
              <a:t>d_count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instructor.dept_name</a:t>
            </a:r>
            <a:r>
              <a:rPr lang="en-US" altLang="en-US" i="1" dirty="0"/>
              <a:t> = </a:t>
            </a:r>
            <a:r>
              <a:rPr lang="en-US" altLang="en-US" i="1" dirty="0" err="1"/>
              <a:t>dept_count_proc.dept_name</a:t>
            </a:r>
            <a:endParaRPr lang="en-US" altLang="en-US" i="1" dirty="0"/>
          </a:p>
          <a:p>
            <a:pPr>
              <a:buFont typeface="Monotype Sorts" charset="2"/>
              <a:buNone/>
            </a:pPr>
            <a:r>
              <a:rPr lang="en-US" altLang="en-US" i="1" dirty="0"/>
              <a:t>        </a:t>
            </a:r>
            <a:r>
              <a:rPr lang="en-US" altLang="en-US" b="1" dirty="0"/>
              <a:t>end</a:t>
            </a:r>
            <a:endParaRPr lang="en-US" altLang="en-US" dirty="0"/>
          </a:p>
          <a:p>
            <a:r>
              <a:rPr lang="en-US" altLang="en-US" dirty="0"/>
              <a:t>The keywords </a:t>
            </a:r>
            <a:r>
              <a:rPr lang="en-US" altLang="en-US" b="1" dirty="0"/>
              <a:t>in</a:t>
            </a:r>
            <a:r>
              <a:rPr lang="en-US" altLang="en-US" dirty="0"/>
              <a:t> and  </a:t>
            </a:r>
            <a:r>
              <a:rPr lang="en-US" altLang="en-US" b="1" dirty="0"/>
              <a:t>out  </a:t>
            </a:r>
            <a:r>
              <a:rPr lang="en-US" altLang="en-US" dirty="0"/>
              <a:t>are parameters that are expected to have values assigned to them and parameters whose values are set in the procedure in order to return results.</a:t>
            </a:r>
          </a:p>
          <a:p>
            <a:r>
              <a:rPr lang="en-US" altLang="en-US" dirty="0"/>
              <a:t>Procedures can be invoked either from an SQL procedure or from embedded SQL, using the </a:t>
            </a:r>
            <a:r>
              <a:rPr lang="en-US" altLang="en-US" b="1" dirty="0"/>
              <a:t>call</a:t>
            </a:r>
            <a:r>
              <a:rPr lang="en-US" altLang="en-US" dirty="0"/>
              <a:t> statement.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declare </a:t>
            </a:r>
            <a:r>
              <a:rPr lang="en-US" altLang="en-US" i="1" dirty="0" err="1"/>
              <a:t>d_count</a:t>
            </a:r>
            <a:r>
              <a:rPr lang="en-US" altLang="en-US" i="1" dirty="0"/>
              <a:t> </a:t>
            </a:r>
            <a:r>
              <a:rPr lang="en-US" altLang="en-US" b="1" dirty="0"/>
              <a:t>integer</a:t>
            </a:r>
            <a:r>
              <a:rPr lang="en-US" altLang="en-US" dirty="0"/>
              <a:t>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call </a:t>
            </a:r>
            <a:r>
              <a:rPr lang="en-US" altLang="en-US" i="1" dirty="0" err="1"/>
              <a:t>dept_count_proc</a:t>
            </a:r>
            <a:r>
              <a:rPr lang="en-US" altLang="en-US" dirty="0"/>
              <a:t>( </a:t>
            </a:r>
            <a:r>
              <a:rPr lang="en-US" altLang="ja-JP" dirty="0"/>
              <a:t>'Physics', </a:t>
            </a:r>
            <a:r>
              <a:rPr lang="en-US" altLang="ja-JP" i="1" dirty="0" err="1"/>
              <a:t>d_count</a:t>
            </a:r>
            <a:r>
              <a:rPr lang="en-US" altLang="ja-JP" dirty="0"/>
              <a:t>);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	</a:t>
            </a:r>
          </a:p>
          <a:p>
            <a:pPr indent="-27432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14342273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SQL Procedures (Cont.)</a:t>
            </a:r>
            <a:endParaRPr lang="en-US" altLang="en-US" sz="24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1719263" y="820343"/>
            <a:ext cx="5729102" cy="1383539"/>
          </a:xfrm>
        </p:spPr>
        <p:txBody>
          <a:bodyPr vert="horz" wrap="square" lIns="6858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Procedures and functions can be invoked also from dynamic SQL</a:t>
            </a:r>
          </a:p>
          <a:p>
            <a:r>
              <a:rPr lang="en-US" altLang="en-US" dirty="0"/>
              <a:t>SQL allows more than one procedure of the so long as the number of arguments of the procedures with the same name is different.</a:t>
            </a:r>
          </a:p>
          <a:p>
            <a:r>
              <a:rPr lang="en-US" altLang="en-US" dirty="0"/>
              <a:t>The name, along with the number of arguments, is used to identify the procedure. </a:t>
            </a:r>
          </a:p>
          <a:p>
            <a:pPr indent="-27432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33148070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5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9219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Triggers</a:t>
            </a: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23A7BF01-96B5-D948-80E2-8FF79DD7C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6781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</a:t>
            </a: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|</a:t>
            </a:r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Introduction to Databases (F22): </a:t>
            </a:r>
            <a:r>
              <a:rPr kumimoji="0" lang="en-US" altLang="en-US" sz="105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Lecture 6: ER, Relational, SQL (V)	</a:t>
            </a:r>
            <a:r>
              <a:rPr kumimoji="0" lang="de-DE" altLang="en-US" sz="105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Donald F. Ferguson, 2022</a:t>
            </a:r>
            <a:endParaRPr kumimoji="0" lang="en-US" altLang="en-US" sz="105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2762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Triggers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66775"/>
            <a:ext cx="5735761" cy="3625454"/>
          </a:xfrm>
        </p:spPr>
        <p:txBody>
          <a:bodyPr/>
          <a:lstStyle/>
          <a:p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trigger</a:t>
            </a:r>
            <a:r>
              <a:rPr lang="en-US" altLang="en-US" dirty="0"/>
              <a:t> is a statement that is executed automatically by the system as a side effect of a modification to the database.</a:t>
            </a:r>
          </a:p>
          <a:p>
            <a:r>
              <a:rPr lang="en-US" altLang="en-US" dirty="0"/>
              <a:t>To design a trigger mechanism, we must: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Specify the conditions under which the trigger is to be executed.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Specify the actions to be taken when the trigger executes.</a:t>
            </a:r>
          </a:p>
          <a:p>
            <a:r>
              <a:rPr lang="en-US" altLang="en-US" dirty="0"/>
              <a:t>Triggers introduced to SQL standard in SQL:1999, but supported even earlier using non-standard syntax by most databases.		</a:t>
            </a:r>
          </a:p>
          <a:p>
            <a:pPr lvl="1"/>
            <a:r>
              <a:rPr lang="en-US" altLang="en-US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Syntax illustrated here may not work exactly on your database system; check the system manuals</a:t>
            </a:r>
          </a:p>
        </p:txBody>
      </p:sp>
    </p:spTree>
    <p:extLst>
      <p:ext uri="{BB962C8B-B14F-4D97-AF65-F5344CB8AC3E}">
        <p14:creationId xmlns:p14="http://schemas.microsoft.com/office/powerpoint/2010/main" val="2976380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Triggering Events and Actions in SQL</a:t>
            </a:r>
            <a:endParaRPr lang="en-US" altLang="en-US" sz="24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1719264" y="820343"/>
            <a:ext cx="5789026" cy="3677840"/>
          </a:xfrm>
        </p:spPr>
        <p:txBody>
          <a:bodyPr vert="horz" wrap="square" lIns="6858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Triggering event can be </a:t>
            </a:r>
            <a:r>
              <a:rPr lang="en-US" altLang="en-US" b="1" dirty="0"/>
              <a:t>insert</a:t>
            </a:r>
            <a:r>
              <a:rPr lang="en-US" altLang="en-US" dirty="0"/>
              <a:t>, </a:t>
            </a:r>
            <a:r>
              <a:rPr lang="en-US" altLang="en-US" b="1" dirty="0"/>
              <a:t>delete</a:t>
            </a:r>
            <a:r>
              <a:rPr lang="en-US" altLang="en-US" dirty="0"/>
              <a:t> or </a:t>
            </a:r>
            <a:r>
              <a:rPr lang="en-US" altLang="en-US" b="1" dirty="0"/>
              <a:t>update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Triggers on update can be restricted to specific attributes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For example, </a:t>
            </a:r>
            <a:r>
              <a:rPr lang="en-US" altLang="en-US" b="1" dirty="0">
                <a:ea typeface="ＭＳ Ｐゴシック" panose="020B0600070205080204" pitchFamily="34" charset="-128"/>
              </a:rPr>
              <a:t> after update of </a:t>
            </a:r>
            <a:r>
              <a:rPr lang="en-US" altLang="en-US" i="1" dirty="0">
                <a:ea typeface="ＭＳ Ｐゴシック" panose="020B0600070205080204" pitchFamily="34" charset="-128"/>
              </a:rPr>
              <a:t>takes </a:t>
            </a:r>
            <a:r>
              <a:rPr lang="en-US" altLang="en-US" b="1" dirty="0">
                <a:ea typeface="ＭＳ Ｐゴシック" panose="020B0600070205080204" pitchFamily="34" charset="-128"/>
              </a:rPr>
              <a:t>on</a:t>
            </a:r>
            <a:r>
              <a:rPr lang="en-US" altLang="en-US" i="1" dirty="0">
                <a:ea typeface="ＭＳ Ｐゴシック" panose="020B0600070205080204" pitchFamily="34" charset="-128"/>
              </a:rPr>
              <a:t> grade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Values of attributes before and after an update can be referenced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ea typeface="ＭＳ Ｐゴシック" panose="020B0600070205080204" pitchFamily="34" charset="-128"/>
              </a:rPr>
              <a:t>referencing old row as</a:t>
            </a:r>
            <a:r>
              <a:rPr lang="en-US" altLang="en-US" dirty="0">
                <a:ea typeface="ＭＳ Ｐゴシック" panose="020B0600070205080204" pitchFamily="34" charset="-128"/>
              </a:rPr>
              <a:t>   </a:t>
            </a:r>
            <a:r>
              <a:rPr lang="en-US" altLang="en-US" b="1" dirty="0">
                <a:ea typeface="ＭＳ Ｐゴシック" panose="020B0600070205080204" pitchFamily="34" charset="-128"/>
              </a:rPr>
              <a:t>: </a:t>
            </a:r>
            <a:r>
              <a:rPr lang="en-US" altLang="en-US" dirty="0">
                <a:ea typeface="ＭＳ Ｐゴシック" panose="020B0600070205080204" pitchFamily="34" charset="-128"/>
              </a:rPr>
              <a:t> for deletes and updates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ea typeface="ＭＳ Ｐゴシック" panose="020B0600070205080204" pitchFamily="34" charset="-128"/>
              </a:rPr>
              <a:t>referencing new row as  : </a:t>
            </a:r>
            <a:r>
              <a:rPr lang="en-US" altLang="en-US" dirty="0">
                <a:ea typeface="ＭＳ Ｐゴシック" panose="020B0600070205080204" pitchFamily="34" charset="-128"/>
              </a:rPr>
              <a:t>for inserts and updates</a:t>
            </a:r>
            <a:endParaRPr lang="en-US" altLang="en-US" b="1" dirty="0">
              <a:ea typeface="ＭＳ Ｐゴシック" panose="020B0600070205080204" pitchFamily="34" charset="-128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Triggers can be activated before an event, which can serve as extra constraints.  For example,  convert blank grades to null.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altLang="en-US" sz="600" dirty="0"/>
              <a:t> 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altLang="en-US" b="1" dirty="0"/>
              <a:t>		create trigger </a:t>
            </a:r>
            <a:r>
              <a:rPr lang="en-US" altLang="en-US" i="1" dirty="0" err="1"/>
              <a:t>setnull_trigger</a:t>
            </a:r>
            <a:r>
              <a:rPr lang="en-US" altLang="en-US" i="1" dirty="0"/>
              <a:t> </a:t>
            </a:r>
            <a:r>
              <a:rPr lang="en-US" altLang="en-US" b="1" dirty="0"/>
              <a:t>before update of </a:t>
            </a:r>
            <a:r>
              <a:rPr lang="en-US" altLang="en-US" i="1" dirty="0"/>
              <a:t>takes</a:t>
            </a:r>
            <a:br>
              <a:rPr lang="en-US" altLang="en-US" i="1" dirty="0"/>
            </a:br>
            <a:r>
              <a:rPr lang="en-US" altLang="en-US" b="1" dirty="0"/>
              <a:t>	referencing new row as </a:t>
            </a:r>
            <a:r>
              <a:rPr lang="en-US" altLang="en-US" i="1" dirty="0" err="1"/>
              <a:t>nrow</a:t>
            </a:r>
            <a:br>
              <a:rPr lang="en-US" altLang="en-US" i="1" dirty="0"/>
            </a:br>
            <a:r>
              <a:rPr lang="en-US" altLang="en-US" b="1" dirty="0"/>
              <a:t>	for each row</a:t>
            </a:r>
            <a:br>
              <a:rPr lang="en-US" altLang="en-US" b="1" dirty="0"/>
            </a:br>
            <a:r>
              <a:rPr lang="en-US" altLang="en-US" b="1" dirty="0"/>
              <a:t>	      when (</a:t>
            </a:r>
            <a:r>
              <a:rPr lang="en-US" altLang="en-US" i="1" dirty="0" err="1"/>
              <a:t>nrow.grade</a:t>
            </a:r>
            <a:r>
              <a:rPr lang="en-US" altLang="en-US" dirty="0"/>
              <a:t> = </a:t>
            </a:r>
            <a:r>
              <a:rPr lang="en-US" altLang="ja-JP" dirty="0"/>
              <a:t>' ')</a:t>
            </a:r>
            <a:br>
              <a:rPr lang="en-US" altLang="ja-JP" dirty="0"/>
            </a:br>
            <a:r>
              <a:rPr lang="en-US" altLang="ja-JP" dirty="0"/>
              <a:t>               </a:t>
            </a:r>
            <a:r>
              <a:rPr lang="en-US" altLang="ja-JP" b="1" dirty="0"/>
              <a:t>begin atomic</a:t>
            </a:r>
            <a:br>
              <a:rPr lang="en-US" altLang="ja-JP" i="1" dirty="0"/>
            </a:br>
            <a:r>
              <a:rPr lang="en-US" altLang="ja-JP" b="1" dirty="0"/>
              <a:t>	          set </a:t>
            </a:r>
            <a:r>
              <a:rPr lang="en-US" altLang="ja-JP" i="1" dirty="0" err="1"/>
              <a:t>nrow.grade</a:t>
            </a:r>
            <a:r>
              <a:rPr lang="en-US" altLang="ja-JP" i="1" dirty="0"/>
              <a:t> </a:t>
            </a:r>
            <a:r>
              <a:rPr lang="en-US" altLang="ja-JP" dirty="0"/>
              <a:t>= </a:t>
            </a:r>
            <a:r>
              <a:rPr lang="en-US" altLang="ja-JP" b="1" dirty="0"/>
              <a:t>null;</a:t>
            </a:r>
            <a:br>
              <a:rPr lang="en-US" altLang="ja-JP" b="1" dirty="0"/>
            </a:br>
            <a:r>
              <a:rPr lang="en-US" altLang="ja-JP" b="1" dirty="0"/>
              <a:t>         end;</a:t>
            </a:r>
          </a:p>
          <a:p>
            <a:pPr indent="-27432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46791837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1799035" y="88106"/>
            <a:ext cx="6057900" cy="457200"/>
          </a:xfrm>
        </p:spPr>
        <p:txBody>
          <a:bodyPr/>
          <a:lstStyle/>
          <a:p>
            <a:r>
              <a:rPr lang="en-US" altLang="en-US">
                <a:effectLst/>
              </a:rPr>
              <a:t>Trigger to Maintain credits_earned value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28926" y="820342"/>
            <a:ext cx="5992278" cy="3677840"/>
          </a:xfrm>
        </p:spPr>
        <p:txBody>
          <a:bodyPr/>
          <a:lstStyle/>
          <a:p>
            <a:r>
              <a:rPr lang="en-US" altLang="en-US" b="1" dirty="0"/>
              <a:t>create trigger </a:t>
            </a:r>
            <a:r>
              <a:rPr lang="en-US" altLang="en-US" i="1" dirty="0" err="1"/>
              <a:t>credits_earned</a:t>
            </a:r>
            <a:r>
              <a:rPr lang="en-US" altLang="en-US" i="1" dirty="0"/>
              <a:t> </a:t>
            </a:r>
            <a:r>
              <a:rPr lang="en-US" altLang="en-US" b="1" dirty="0"/>
              <a:t>after update of </a:t>
            </a:r>
            <a:r>
              <a:rPr lang="en-US" altLang="en-US" i="1" dirty="0"/>
              <a:t>takes </a:t>
            </a:r>
            <a:r>
              <a:rPr lang="en-US" altLang="en-US" b="1" dirty="0"/>
              <a:t>on </a:t>
            </a:r>
            <a:r>
              <a:rPr lang="en-US" altLang="en-US" dirty="0"/>
              <a:t>(</a:t>
            </a:r>
            <a:r>
              <a:rPr lang="en-US" altLang="en-US" i="1" dirty="0"/>
              <a:t>grade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referencing new row as </a:t>
            </a:r>
            <a:r>
              <a:rPr lang="en-US" altLang="en-US" i="1" dirty="0" err="1"/>
              <a:t>nrow</a:t>
            </a:r>
            <a:br>
              <a:rPr lang="en-US" altLang="en-US" i="1" dirty="0"/>
            </a:br>
            <a:r>
              <a:rPr lang="en-US" altLang="en-US" b="1" dirty="0"/>
              <a:t>referencing old row as </a:t>
            </a:r>
            <a:r>
              <a:rPr lang="en-US" altLang="en-US" i="1" dirty="0" err="1"/>
              <a:t>orow</a:t>
            </a:r>
            <a:br>
              <a:rPr lang="en-US" altLang="en-US" i="1" dirty="0"/>
            </a:br>
            <a:r>
              <a:rPr lang="en-US" altLang="en-US" b="1" dirty="0"/>
              <a:t>for each row</a:t>
            </a:r>
            <a:br>
              <a:rPr lang="en-US" altLang="en-US" b="1" dirty="0"/>
            </a:br>
            <a:r>
              <a:rPr lang="en-US" altLang="en-US" b="1" dirty="0"/>
              <a:t>when </a:t>
            </a:r>
            <a:r>
              <a:rPr lang="en-US" altLang="en-US" i="1" dirty="0" err="1"/>
              <a:t>nrow.grade</a:t>
            </a:r>
            <a:r>
              <a:rPr lang="en-US" altLang="en-US" i="1" dirty="0"/>
              <a:t> </a:t>
            </a:r>
            <a:r>
              <a:rPr lang="en-US" altLang="en-US" dirty="0"/>
              <a:t>&lt;&gt; 'F' </a:t>
            </a:r>
            <a:r>
              <a:rPr lang="en-US" altLang="en-US" b="1" dirty="0"/>
              <a:t>and </a:t>
            </a:r>
            <a:r>
              <a:rPr lang="en-US" altLang="en-US" i="1" dirty="0" err="1"/>
              <a:t>nrow.grade</a:t>
            </a:r>
            <a:r>
              <a:rPr lang="en-US" altLang="en-US" i="1" dirty="0"/>
              <a:t> </a:t>
            </a:r>
            <a:r>
              <a:rPr lang="en-US" altLang="en-US" b="1" dirty="0"/>
              <a:t>is not null</a:t>
            </a:r>
            <a:br>
              <a:rPr lang="en-US" altLang="en-US" b="1" dirty="0"/>
            </a:br>
            <a:r>
              <a:rPr lang="en-US" altLang="en-US" b="1" dirty="0"/>
              <a:t>    and </a:t>
            </a:r>
            <a:r>
              <a:rPr lang="en-US" altLang="en-US" dirty="0"/>
              <a:t>(</a:t>
            </a:r>
            <a:r>
              <a:rPr lang="en-US" altLang="en-US" i="1" dirty="0" err="1"/>
              <a:t>orow.grade</a:t>
            </a:r>
            <a:r>
              <a:rPr lang="en-US" altLang="en-US" i="1" dirty="0"/>
              <a:t> </a:t>
            </a:r>
            <a:r>
              <a:rPr lang="en-US" altLang="en-US" dirty="0"/>
              <a:t>= 'F' </a:t>
            </a:r>
            <a:r>
              <a:rPr lang="en-US" altLang="en-US" b="1" dirty="0"/>
              <a:t>or </a:t>
            </a:r>
            <a:r>
              <a:rPr lang="en-US" altLang="en-US" i="1" dirty="0" err="1"/>
              <a:t>orow.grade</a:t>
            </a:r>
            <a:r>
              <a:rPr lang="en-US" altLang="en-US" i="1" dirty="0"/>
              <a:t> </a:t>
            </a:r>
            <a:r>
              <a:rPr lang="en-US" altLang="en-US" b="1" dirty="0"/>
              <a:t>is null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begin atomic</a:t>
            </a:r>
            <a:br>
              <a:rPr lang="en-US" altLang="en-US" b="1" dirty="0"/>
            </a:br>
            <a:r>
              <a:rPr lang="en-US" altLang="en-US" b="1" dirty="0"/>
              <a:t>     update </a:t>
            </a:r>
            <a:r>
              <a:rPr lang="en-US" altLang="en-US" i="1" dirty="0"/>
              <a:t>student</a:t>
            </a:r>
            <a:br>
              <a:rPr lang="en-US" altLang="en-US" i="1" dirty="0"/>
            </a:br>
            <a:r>
              <a:rPr lang="en-US" altLang="en-US" i="1" dirty="0"/>
              <a:t>     </a:t>
            </a:r>
            <a:r>
              <a:rPr lang="en-US" altLang="en-US" b="1" dirty="0"/>
              <a:t>set </a:t>
            </a:r>
            <a:r>
              <a:rPr lang="en-US" altLang="en-US" i="1" dirty="0" err="1"/>
              <a:t>tot_cred</a:t>
            </a:r>
            <a:r>
              <a:rPr lang="en-US" altLang="en-US" dirty="0"/>
              <a:t>= </a:t>
            </a:r>
            <a:r>
              <a:rPr lang="en-US" altLang="en-US" i="1" dirty="0" err="1"/>
              <a:t>tot_cred</a:t>
            </a:r>
            <a:r>
              <a:rPr lang="en-US" altLang="en-US" i="1" dirty="0"/>
              <a:t> </a:t>
            </a:r>
            <a:r>
              <a:rPr lang="en-US" altLang="en-US" dirty="0"/>
              <a:t>+ </a:t>
            </a:r>
            <a:br>
              <a:rPr lang="en-US" altLang="en-US" dirty="0"/>
            </a:br>
            <a:r>
              <a:rPr lang="en-US" altLang="en-US" dirty="0"/>
              <a:t>           (</a:t>
            </a:r>
            <a:r>
              <a:rPr lang="en-US" altLang="en-US" b="1" dirty="0"/>
              <a:t>select </a:t>
            </a:r>
            <a:r>
              <a:rPr lang="en-US" altLang="en-US" i="1" dirty="0"/>
              <a:t>credits</a:t>
            </a:r>
            <a:br>
              <a:rPr lang="en-US" altLang="en-US" i="1" dirty="0"/>
            </a:br>
            <a:r>
              <a:rPr lang="en-US" altLang="en-US" i="1" dirty="0"/>
              <a:t>            </a:t>
            </a:r>
            <a:r>
              <a:rPr lang="en-US" altLang="en-US" b="1" dirty="0"/>
              <a:t>from </a:t>
            </a:r>
            <a:r>
              <a:rPr lang="en-US" altLang="en-US" i="1" dirty="0"/>
              <a:t>course</a:t>
            </a:r>
            <a:br>
              <a:rPr lang="en-US" altLang="en-US" i="1" dirty="0"/>
            </a:br>
            <a:r>
              <a:rPr lang="en-US" altLang="en-US" i="1" dirty="0"/>
              <a:t>    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course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dirty="0"/>
              <a:t>= </a:t>
            </a:r>
            <a:r>
              <a:rPr lang="en-US" altLang="en-US" i="1" dirty="0" err="1"/>
              <a:t>nrow.course_id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</a:t>
            </a:r>
            <a:r>
              <a:rPr lang="en-US" altLang="en-US" b="1" dirty="0"/>
              <a:t>where </a:t>
            </a:r>
            <a:r>
              <a:rPr lang="en-US" altLang="en-US" i="1" dirty="0"/>
              <a:t>student.id </a:t>
            </a:r>
            <a:r>
              <a:rPr lang="en-US" altLang="en-US" dirty="0"/>
              <a:t>= </a:t>
            </a:r>
            <a:r>
              <a:rPr lang="en-US" altLang="en-US" i="1" dirty="0"/>
              <a:t>nrow.id</a:t>
            </a:r>
            <a:r>
              <a:rPr lang="en-US" altLang="en-US" dirty="0"/>
              <a:t>;</a:t>
            </a:r>
            <a:br>
              <a:rPr lang="en-US" altLang="en-US" dirty="0"/>
            </a:br>
            <a:r>
              <a:rPr lang="en-US" altLang="en-US" b="1" dirty="0"/>
              <a:t>end</a:t>
            </a:r>
            <a:r>
              <a:rPr lang="en-US" alt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903827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Statement Level Triggers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95350"/>
            <a:ext cx="5769052" cy="3677841"/>
          </a:xfrm>
        </p:spPr>
        <p:txBody>
          <a:bodyPr/>
          <a:lstStyle/>
          <a:p>
            <a:r>
              <a:rPr lang="en-US" altLang="en-US" dirty="0"/>
              <a:t>Instead of executing a separate action for each affected row, a single action can be executed for all rows affected by a transaction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Use     </a:t>
            </a:r>
            <a:r>
              <a:rPr lang="en-US" altLang="en-US" b="1" dirty="0">
                <a:ea typeface="ＭＳ Ｐゴシック" panose="020B0600070205080204" pitchFamily="34" charset="-128"/>
              </a:rPr>
              <a:t>for each statement      </a:t>
            </a:r>
            <a:r>
              <a:rPr lang="en-US" altLang="en-US" dirty="0">
                <a:ea typeface="ＭＳ Ｐゴシック" panose="020B0600070205080204" pitchFamily="34" charset="-128"/>
              </a:rPr>
              <a:t>instead of    </a:t>
            </a:r>
            <a:r>
              <a:rPr lang="en-US" altLang="en-US" b="1" dirty="0">
                <a:ea typeface="ＭＳ Ｐゴシック" panose="020B0600070205080204" pitchFamily="34" charset="-128"/>
              </a:rPr>
              <a:t>for each row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Use     </a:t>
            </a:r>
            <a:r>
              <a:rPr lang="en-US" altLang="en-US" b="1" dirty="0">
                <a:ea typeface="ＭＳ Ｐゴシック" panose="020B0600070205080204" pitchFamily="34" charset="-128"/>
              </a:rPr>
              <a:t>referencing old table</a:t>
            </a:r>
            <a:r>
              <a:rPr lang="en-US" altLang="en-US" dirty="0">
                <a:ea typeface="ＭＳ Ｐゴシック" panose="020B0600070205080204" pitchFamily="34" charset="-128"/>
              </a:rPr>
              <a:t>   or   </a:t>
            </a:r>
            <a:r>
              <a:rPr lang="en-US" altLang="en-US" b="1" dirty="0">
                <a:ea typeface="ＭＳ Ｐゴシック" panose="020B0600070205080204" pitchFamily="34" charset="-128"/>
              </a:rPr>
              <a:t>referencing new table</a:t>
            </a:r>
            <a:r>
              <a:rPr lang="en-US" altLang="en-US" dirty="0">
                <a:ea typeface="ＭＳ Ｐゴシック" panose="020B0600070205080204" pitchFamily="34" charset="-128"/>
              </a:rPr>
              <a:t>   to refer to temporary tables  (called </a:t>
            </a:r>
            <a:r>
              <a:rPr lang="en-US" altLang="en-US" b="1" i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transition tables</a:t>
            </a:r>
            <a:r>
              <a:rPr lang="en-US" altLang="en-US" dirty="0">
                <a:ea typeface="ＭＳ Ｐゴシック" panose="020B0600070205080204" pitchFamily="34" charset="-128"/>
              </a:rPr>
              <a:t>) containing the affected rows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Can be more efficient when dealing with SQL statements that update a large number of rows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894461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When Not To Use Triggers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59813"/>
            <a:ext cx="5729102" cy="3428102"/>
          </a:xfrm>
        </p:spPr>
        <p:txBody>
          <a:bodyPr/>
          <a:lstStyle/>
          <a:p>
            <a:r>
              <a:rPr lang="en-US" altLang="en-US" dirty="0"/>
              <a:t>Triggers were used earlier for tasks such as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Maintaining summary data (e.g., total salary of each department)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Replicating databases by recording changes to special relations (called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change</a:t>
            </a:r>
            <a:r>
              <a:rPr lang="en-US" altLang="en-US" dirty="0">
                <a:ea typeface="ＭＳ Ｐゴシック" panose="020B0600070205080204" pitchFamily="34" charset="-128"/>
              </a:rPr>
              <a:t> or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delta</a:t>
            </a:r>
            <a:r>
              <a:rPr lang="en-US" altLang="en-US" dirty="0">
                <a:ea typeface="ＭＳ Ｐゴシック" panose="020B0600070205080204" pitchFamily="34" charset="-128"/>
              </a:rPr>
              <a:t> relations) and having a separate process that applies the changes over to a replica </a:t>
            </a:r>
          </a:p>
          <a:p>
            <a:r>
              <a:rPr lang="en-US" altLang="en-US" dirty="0"/>
              <a:t>There are better ways of doing these now: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Databases today provide built in materialized view facilities to maintain summary data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Databases provide built-in support for replication</a:t>
            </a:r>
          </a:p>
          <a:p>
            <a:r>
              <a:rPr lang="en-US" altLang="en-US" dirty="0"/>
              <a:t>Encapsulation facilities can be used instead of triggers in many cases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Define methods to update fields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Carry out actions as part of the update methods instead of 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dirty="0">
                <a:ea typeface="ＭＳ Ｐゴシック" panose="020B0600070205080204" pitchFamily="34" charset="-128"/>
              </a:rPr>
              <a:t>through a trigger </a:t>
            </a:r>
          </a:p>
        </p:txBody>
      </p:sp>
    </p:spTree>
    <p:extLst>
      <p:ext uri="{BB962C8B-B14F-4D97-AF65-F5344CB8AC3E}">
        <p14:creationId xmlns:p14="http://schemas.microsoft.com/office/powerpoint/2010/main" val="1030117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Functions, Procedures, Triggers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A631F77-AB62-3242-B8AF-FE8C129748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6781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</a:t>
            </a: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|</a:t>
            </a:r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Introduction to Databases (F22): </a:t>
            </a:r>
            <a:r>
              <a:rPr kumimoji="0" lang="en-US" altLang="en-US" sz="105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Lecture 6: ER, Relational, SQL (V)	</a:t>
            </a:r>
            <a:r>
              <a:rPr kumimoji="0" lang="de-DE" altLang="en-US" sz="105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Donald F. Ferguson, 2022</a:t>
            </a:r>
            <a:endParaRPr kumimoji="0" lang="en-US" altLang="en-US" sz="105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2581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When Not To Use Triggers (Cont.)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85825"/>
            <a:ext cx="5695811" cy="3967163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dirty="0"/>
              <a:t>Risk of unintended execution of triggers, for example, when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Loading data from a backup copy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Replicating updates at a remote site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Trigger execution can be disabled before such actions.</a:t>
            </a:r>
          </a:p>
          <a:p>
            <a:pPr>
              <a:lnSpc>
                <a:spcPct val="80000"/>
              </a:lnSpc>
            </a:pPr>
            <a:r>
              <a:rPr lang="en-US" altLang="en-US" dirty="0"/>
              <a:t>Other risks with triggers: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Error leading to failure of critical transactions that set off the trigger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Cascading execution</a:t>
            </a:r>
          </a:p>
        </p:txBody>
      </p:sp>
    </p:spTree>
    <p:extLst>
      <p:ext uri="{BB962C8B-B14F-4D97-AF65-F5344CB8AC3E}">
        <p14:creationId xmlns:p14="http://schemas.microsoft.com/office/powerpoint/2010/main" val="37460301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5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9219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Summary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43BE24A9-940D-4948-A3F9-E0F5C8F95D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6781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</a:t>
            </a: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|</a:t>
            </a:r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Introduction to Databases (F22): </a:t>
            </a:r>
            <a:r>
              <a:rPr kumimoji="0" lang="en-US" altLang="en-US" sz="105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Lecture 6: ER, Relational, SQL (V)	</a:t>
            </a:r>
            <a:r>
              <a:rPr kumimoji="0" lang="de-DE" altLang="en-US" sz="105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Donald F. Ferguson, 2022</a:t>
            </a:r>
            <a:endParaRPr kumimoji="0" lang="en-US" altLang="en-US" sz="105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00881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BE4E35-481C-004F-83EA-FB03D0965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2914F6-6AB2-F542-95BF-5A849838D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024" y="514350"/>
            <a:ext cx="7353575" cy="414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8831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E90646-9D13-3443-B78D-C69370594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3554594"/>
            <a:ext cx="8839200" cy="1074556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A </a:t>
            </a:r>
            <a:r>
              <a:rPr lang="en-US" sz="1600" i="1" dirty="0"/>
              <a:t>trigger</a:t>
            </a:r>
            <a:r>
              <a:rPr lang="en-US" sz="1600" dirty="0"/>
              <a:t> has capabilities like a procedure, except ...</a:t>
            </a:r>
          </a:p>
          <a:p>
            <a:pPr marL="685800" lvl="1"/>
            <a:r>
              <a:rPr lang="en-US" sz="1400" dirty="0"/>
              <a:t>You do not call it. The DB engine calls it before or after an INSERT, UPDATE, DELETE.</a:t>
            </a:r>
          </a:p>
          <a:p>
            <a:pPr marL="685800" lvl="1"/>
            <a:r>
              <a:rPr lang="en-US" sz="1400" dirty="0"/>
              <a:t>The inputs are the list of incoming new, modified rows.</a:t>
            </a:r>
          </a:p>
          <a:p>
            <a:pPr marL="685800" lvl="1"/>
            <a:r>
              <a:rPr lang="en-US" sz="1400" dirty="0"/>
              <a:t>The outputs are the modified versions of the new or modified rows.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BE4E35-481C-004F-83EA-FB03D0965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– Some Details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6C8346-FE46-C742-8E1E-B8934F4F2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44319"/>
            <a:ext cx="6781800" cy="311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665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5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9219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Concepts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604A9E0B-BE8C-E248-8061-5093697195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6781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</a:t>
            </a: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|</a:t>
            </a:r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Introduction to Databases (F22): </a:t>
            </a:r>
            <a:r>
              <a:rPr kumimoji="0" lang="en-US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Lecture 6: ER, Relational, SQL (V)	</a:t>
            </a:r>
            <a:r>
              <a:rPr kumimoji="0" lang="de-DE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Donald F. Ferguson, 2022</a:t>
            </a:r>
            <a:endParaRPr kumimoji="0" lang="en-US" altLang="en-US" sz="105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4619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Functions and Procedures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51297"/>
            <a:ext cx="5769052" cy="3657600"/>
          </a:xfrm>
        </p:spPr>
        <p:txBody>
          <a:bodyPr/>
          <a:lstStyle/>
          <a:p>
            <a:r>
              <a:rPr lang="en-US" altLang="en-US" dirty="0"/>
              <a:t>Functions and procedures allow  “business logic”  to be stored in the database and executed from SQL statements.</a:t>
            </a:r>
          </a:p>
          <a:p>
            <a:r>
              <a:rPr lang="en-US" altLang="en-US" dirty="0"/>
              <a:t>These can be defined either by the procedural component of SQL or  by an external programming language such as Java, C, or C++.</a:t>
            </a:r>
          </a:p>
          <a:p>
            <a:r>
              <a:rPr lang="en-US" altLang="en-US" dirty="0"/>
              <a:t>The syntax we present here is defined by the SQL standard.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Most databases implement nonstandard versions of this syntax.</a:t>
            </a:r>
          </a:p>
          <a:p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0AC113-F318-1B47-B21B-7CEF3D27F46D}"/>
              </a:ext>
            </a:extLst>
          </p:cNvPr>
          <p:cNvSpPr txBox="1"/>
          <p:nvPr/>
        </p:nvSpPr>
        <p:spPr>
          <a:xfrm>
            <a:off x="381000" y="2477572"/>
            <a:ext cx="724679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Note:</a:t>
            </a:r>
          </a:p>
          <a:p>
            <a:pPr marL="285750" marR="0" lvl="0" indent="-28575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The programming language, runtime and tools for functions, procedures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and triggers are not easy to use.</a:t>
            </a:r>
          </a:p>
          <a:p>
            <a:pPr marL="285750" marR="0" lvl="0" indent="-28575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My view is that calling external functions is an anti-pattern (bad idea).</a:t>
            </a:r>
          </a:p>
          <a:p>
            <a:pPr marL="742950" marR="0" lvl="1" indent="-28575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External code degrades the reliability, security and performance of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the database.</a:t>
            </a:r>
          </a:p>
          <a:p>
            <a:pPr marL="742950" marR="0" lvl="1" indent="-28575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Databases are often mission critical and the heart of environments.</a:t>
            </a:r>
          </a:p>
        </p:txBody>
      </p:sp>
    </p:spTree>
    <p:extLst>
      <p:ext uri="{BB962C8B-B14F-4D97-AF65-F5344CB8AC3E}">
        <p14:creationId xmlns:p14="http://schemas.microsoft.com/office/powerpoint/2010/main" val="2551220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Language Constructs for Procedures &amp; Functions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1719263" y="820342"/>
            <a:ext cx="5795685" cy="3806249"/>
          </a:xfrm>
        </p:spPr>
        <p:txBody>
          <a:bodyPr vert="horz" wrap="square" lIns="6858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en-US" dirty="0"/>
              <a:t>SQL supports constructs that gives it almost all the power of a general-purpose programming language.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Warning: most database systems implement their own variant of the standard syntax below.</a:t>
            </a:r>
          </a:p>
          <a:p>
            <a:pPr>
              <a:defRPr/>
            </a:pPr>
            <a:r>
              <a:rPr lang="en-US" altLang="en-US" dirty="0"/>
              <a:t>Compound statement: </a:t>
            </a:r>
            <a:r>
              <a:rPr lang="en-US" altLang="en-US" b="1" dirty="0"/>
              <a:t>begin</a:t>
            </a:r>
            <a:r>
              <a:rPr lang="en-US" altLang="en-US" dirty="0"/>
              <a:t> … </a:t>
            </a:r>
            <a:r>
              <a:rPr lang="en-US" altLang="en-US" b="1" dirty="0"/>
              <a:t>end,</a:t>
            </a:r>
            <a:r>
              <a:rPr lang="en-US" altLang="en-US" dirty="0"/>
              <a:t> 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May contain multiple SQL statements between </a:t>
            </a:r>
            <a:r>
              <a:rPr lang="en-US" altLang="en-US" b="1" dirty="0">
                <a:ea typeface="ＭＳ Ｐゴシック" pitchFamily="34" charset="-128"/>
              </a:rPr>
              <a:t>begin</a:t>
            </a:r>
            <a:r>
              <a:rPr lang="en-US" altLang="en-US" dirty="0">
                <a:ea typeface="ＭＳ Ｐゴシック" pitchFamily="34" charset="-128"/>
              </a:rPr>
              <a:t> and </a:t>
            </a:r>
            <a:r>
              <a:rPr lang="en-US" altLang="en-US" b="1" dirty="0">
                <a:ea typeface="ＭＳ Ｐゴシック" pitchFamily="34" charset="-128"/>
              </a:rPr>
              <a:t>end</a:t>
            </a:r>
            <a:r>
              <a:rPr lang="en-US" altLang="en-US" dirty="0">
                <a:ea typeface="ＭＳ Ｐゴシック" pitchFamily="34" charset="-128"/>
              </a:rPr>
              <a:t>.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Local variables can be declared within a compound statements</a:t>
            </a:r>
          </a:p>
          <a:p>
            <a:pPr>
              <a:defRPr/>
            </a:pPr>
            <a:r>
              <a:rPr lang="en-US" altLang="en-US" dirty="0"/>
              <a:t>While and repeat statements: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  </a:t>
            </a:r>
            <a:r>
              <a:rPr lang="en-US" altLang="en-US" b="1" dirty="0">
                <a:ea typeface="ＭＳ Ｐゴシック" pitchFamily="34" charset="-128"/>
              </a:rPr>
              <a:t>while</a:t>
            </a:r>
            <a:r>
              <a:rPr lang="en-US" altLang="en-US" dirty="0">
                <a:ea typeface="ＭＳ Ｐゴシック" pitchFamily="34" charset="-128"/>
              </a:rPr>
              <a:t> </a:t>
            </a:r>
            <a:r>
              <a:rPr lang="en-US" altLang="en-US" dirty="0" err="1">
                <a:ea typeface="ＭＳ Ｐゴシック" pitchFamily="34" charset="-128"/>
              </a:rPr>
              <a:t>boolean</a:t>
            </a:r>
            <a:r>
              <a:rPr lang="en-US" altLang="en-US" dirty="0">
                <a:ea typeface="ＭＳ Ｐゴシック" pitchFamily="34" charset="-128"/>
              </a:rPr>
              <a:t> expression  </a:t>
            </a:r>
            <a:r>
              <a:rPr lang="en-US" altLang="en-US" b="1" dirty="0">
                <a:ea typeface="ＭＳ Ｐゴシック" pitchFamily="34" charset="-128"/>
              </a:rPr>
              <a:t>do</a:t>
            </a:r>
          </a:p>
          <a:p>
            <a:pPr lvl="2">
              <a:lnSpc>
                <a:spcPct val="70000"/>
              </a:lnSpc>
              <a:buFont typeface="Webdings" panose="05030102010509060703" pitchFamily="18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           sequence of statements ;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		</a:t>
            </a:r>
            <a:r>
              <a:rPr lang="en-US" altLang="en-US" b="1" dirty="0">
                <a:ea typeface="ＭＳ Ｐゴシック" pitchFamily="34" charset="-128"/>
              </a:rPr>
              <a:t>end while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sz="600" dirty="0">
                <a:ea typeface="ＭＳ Ｐゴシック" pitchFamily="34" charset="-128"/>
              </a:rPr>
              <a:t> 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 </a:t>
            </a:r>
            <a:r>
              <a:rPr lang="en-US" altLang="en-US" b="1" dirty="0">
                <a:ea typeface="ＭＳ Ｐゴシック" pitchFamily="34" charset="-128"/>
              </a:rPr>
              <a:t>repeat</a:t>
            </a:r>
          </a:p>
          <a:p>
            <a:pPr lvl="2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         sequence of statements ;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		until </a:t>
            </a:r>
            <a:r>
              <a:rPr lang="en-US" altLang="en-US" dirty="0" err="1">
                <a:ea typeface="ＭＳ Ｐゴシック" pitchFamily="34" charset="-128"/>
              </a:rPr>
              <a:t>boolean</a:t>
            </a:r>
            <a:r>
              <a:rPr lang="en-US" altLang="en-US" dirty="0">
                <a:ea typeface="ＭＳ Ｐゴシック" pitchFamily="34" charset="-128"/>
              </a:rPr>
              <a:t> expression 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		</a:t>
            </a:r>
            <a:r>
              <a:rPr lang="en-US" altLang="en-US" b="1" dirty="0">
                <a:ea typeface="ＭＳ Ｐゴシック" pitchFamily="34" charset="-128"/>
              </a:rPr>
              <a:t>end repeat</a:t>
            </a:r>
          </a:p>
          <a:p>
            <a:pPr indent="-27432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22918717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(Core) 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Language Constructs (Cont.)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51298"/>
            <a:ext cx="5800725" cy="367784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b="1" dirty="0">
                <a:latin typeface="Tahoma" panose="020B0604030504040204" pitchFamily="34" charset="0"/>
              </a:rPr>
              <a:t>For</a:t>
            </a:r>
            <a:r>
              <a:rPr lang="en-US" altLang="en-US" dirty="0">
                <a:latin typeface="Tahoma" panose="020B0604030504040204" pitchFamily="34" charset="0"/>
              </a:rPr>
              <a:t> loop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latin typeface="Tahoma" panose="020B0604030504040204" pitchFamily="34" charset="0"/>
                <a:ea typeface="ＭＳ Ｐゴシック" panose="020B0600070205080204" pitchFamily="34" charset="-128"/>
              </a:rPr>
              <a:t>Permits iteration over all results of a query</a:t>
            </a:r>
          </a:p>
          <a:p>
            <a:r>
              <a:rPr lang="en-US" altLang="en-US" dirty="0">
                <a:latin typeface="Tahoma" panose="020B0604030504040204" pitchFamily="34" charset="0"/>
              </a:rPr>
              <a:t>Example:   Find the budget of all departments</a:t>
            </a:r>
            <a:br>
              <a:rPr lang="en-US" altLang="en-US" dirty="0">
                <a:latin typeface="Tahoma" panose="020B0604030504040204" pitchFamily="34" charset="0"/>
              </a:rPr>
            </a:br>
            <a:br>
              <a:rPr lang="en-US" altLang="en-US" dirty="0">
                <a:latin typeface="Tahoma" panose="020B0604030504040204" pitchFamily="34" charset="0"/>
              </a:rPr>
            </a:br>
            <a:r>
              <a:rPr lang="en-US" altLang="en-US" dirty="0">
                <a:latin typeface="Tahoma" panose="020B0604030504040204" pitchFamily="34" charset="0"/>
              </a:rPr>
              <a:t>  </a:t>
            </a:r>
            <a:r>
              <a:rPr lang="en-US" altLang="en-US" b="1" dirty="0"/>
              <a:t>declare </a:t>
            </a:r>
            <a:r>
              <a:rPr lang="en-US" altLang="en-US" i="1" dirty="0"/>
              <a:t>n  </a:t>
            </a:r>
            <a:r>
              <a:rPr lang="en-US" altLang="en-US" b="1" dirty="0"/>
              <a:t>integer default </a:t>
            </a:r>
            <a:r>
              <a:rPr lang="en-US" altLang="en-US" dirty="0"/>
              <a:t>0;</a:t>
            </a:r>
            <a:br>
              <a:rPr lang="en-US" altLang="en-US" dirty="0"/>
            </a:br>
            <a:r>
              <a:rPr lang="en-US" altLang="en-US" dirty="0"/>
              <a:t>  </a:t>
            </a:r>
            <a:r>
              <a:rPr lang="en-US" altLang="en-US" b="1" dirty="0"/>
              <a:t>for </a:t>
            </a:r>
            <a:r>
              <a:rPr lang="en-US" altLang="en-US" i="1" dirty="0"/>
              <a:t>r 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      select </a:t>
            </a:r>
            <a:r>
              <a:rPr lang="en-US" altLang="en-US" i="1" dirty="0"/>
              <a:t>budget </a:t>
            </a:r>
            <a:r>
              <a:rPr lang="en-US" altLang="en-US" b="1" dirty="0"/>
              <a:t>from </a:t>
            </a:r>
            <a:r>
              <a:rPr lang="en-US" altLang="en-US" i="1" dirty="0"/>
              <a:t>department                                                     	</a:t>
            </a:r>
            <a:r>
              <a:rPr lang="en-US" altLang="en-US" b="1" dirty="0"/>
              <a:t>where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= 'Music' </a:t>
            </a:r>
            <a:br>
              <a:rPr lang="en-US" altLang="en-US" dirty="0"/>
            </a:br>
            <a:r>
              <a:rPr lang="en-US" altLang="en-US" dirty="0"/>
              <a:t>   </a:t>
            </a:r>
            <a:r>
              <a:rPr lang="en-US" altLang="en-US" b="1" dirty="0"/>
              <a:t>do</a:t>
            </a:r>
            <a:br>
              <a:rPr lang="en-US" altLang="en-US" b="1" dirty="0"/>
            </a:br>
            <a:r>
              <a:rPr lang="en-US" altLang="en-US" b="1" dirty="0"/>
              <a:t>	       set </a:t>
            </a:r>
            <a:r>
              <a:rPr lang="en-US" altLang="en-US" i="1" dirty="0"/>
              <a:t>n </a:t>
            </a:r>
            <a:r>
              <a:rPr lang="en-US" altLang="en-US" dirty="0"/>
              <a:t>= </a:t>
            </a:r>
            <a:r>
              <a:rPr lang="en-US" altLang="en-US" i="1" dirty="0"/>
              <a:t>n </a:t>
            </a:r>
            <a:r>
              <a:rPr lang="en-US" altLang="en-US" dirty="0"/>
              <a:t>+ </a:t>
            </a:r>
            <a:r>
              <a:rPr lang="en-US" altLang="en-US" dirty="0" err="1"/>
              <a:t>r.</a:t>
            </a:r>
            <a:r>
              <a:rPr lang="en-US" altLang="en-US" i="1" dirty="0" err="1"/>
              <a:t>budget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end for</a:t>
            </a:r>
            <a:endParaRPr lang="en-US" altLang="en-US" dirty="0"/>
          </a:p>
          <a:p>
            <a:endParaRPr lang="en-US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8A2FDD-7143-1644-A245-AF59A03C4DF4}"/>
              </a:ext>
            </a:extLst>
          </p:cNvPr>
          <p:cNvSpPr txBox="1"/>
          <p:nvPr/>
        </p:nvSpPr>
        <p:spPr>
          <a:xfrm>
            <a:off x="298867" y="3396285"/>
            <a:ext cx="4506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Note:</a:t>
            </a:r>
          </a:p>
          <a:p>
            <a:pPr marL="285750" marR="0" lvl="0" indent="-28575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There are various other looping constructs.</a:t>
            </a:r>
          </a:p>
        </p:txBody>
      </p:sp>
    </p:spTree>
    <p:extLst>
      <p:ext uri="{BB962C8B-B14F-4D97-AF65-F5344CB8AC3E}">
        <p14:creationId xmlns:p14="http://schemas.microsoft.com/office/powerpoint/2010/main" val="3212463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(Core) 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Language Constructs – if-then-else</a:t>
            </a:r>
            <a:endParaRPr lang="en-US" altLang="en-US" sz="24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1719263" y="820343"/>
            <a:ext cx="6089714" cy="3677840"/>
          </a:xfrm>
        </p:spPr>
        <p:txBody>
          <a:bodyPr vert="horz" wrap="square" lIns="6858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Conditional statements  (</a:t>
            </a:r>
            <a:r>
              <a:rPr lang="en-US" altLang="en-US" b="1" dirty="0"/>
              <a:t>if-then-else</a:t>
            </a:r>
            <a:r>
              <a:rPr lang="en-US" altLang="en-US" dirty="0"/>
              <a:t>)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              </a:t>
            </a:r>
            <a:r>
              <a:rPr lang="en-US" altLang="en-US" b="1" dirty="0"/>
              <a:t>if</a:t>
            </a:r>
            <a:r>
              <a:rPr lang="en-US" altLang="en-US" dirty="0"/>
              <a:t> </a:t>
            </a:r>
            <a:r>
              <a:rPr lang="en-US" altLang="en-US" i="1" dirty="0" err="1"/>
              <a:t>boolean</a:t>
            </a:r>
            <a:r>
              <a:rPr lang="en-US" altLang="en-US" i="1" dirty="0"/>
              <a:t>  expression </a:t>
            </a:r>
            <a:br>
              <a:rPr lang="en-US" altLang="en-US" b="1" dirty="0"/>
            </a:br>
            <a:r>
              <a:rPr lang="en-US" altLang="en-US" b="1" dirty="0"/>
              <a:t>	    then </a:t>
            </a:r>
            <a:r>
              <a:rPr lang="en-US" altLang="en-US" i="1" dirty="0"/>
              <a:t>statement or compound statement 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 err="1"/>
              <a:t>elseif</a:t>
            </a:r>
            <a:r>
              <a:rPr lang="en-US" altLang="en-US" b="1" dirty="0"/>
              <a:t> </a:t>
            </a:r>
            <a:r>
              <a:rPr lang="en-US" altLang="en-US" i="1" dirty="0" err="1"/>
              <a:t>boolean</a:t>
            </a:r>
            <a:r>
              <a:rPr lang="en-US" altLang="en-US" i="1" dirty="0"/>
              <a:t>  expression </a:t>
            </a:r>
            <a:br>
              <a:rPr lang="en-US" altLang="en-US" b="1" dirty="0"/>
            </a:br>
            <a:r>
              <a:rPr lang="en-US" altLang="en-US" b="1" dirty="0"/>
              <a:t>	</a:t>
            </a:r>
            <a:r>
              <a:rPr lang="en-US" altLang="en-US" dirty="0"/>
              <a:t>    </a:t>
            </a:r>
            <a:r>
              <a:rPr lang="en-US" altLang="en-US" b="1" dirty="0"/>
              <a:t>then </a:t>
            </a:r>
            <a:r>
              <a:rPr lang="en-US" altLang="en-US" i="1" dirty="0"/>
              <a:t>statement or compound statement </a:t>
            </a:r>
            <a:br>
              <a:rPr lang="en-US" altLang="en-US" dirty="0"/>
            </a:br>
            <a:r>
              <a:rPr lang="en-US" altLang="en-US" dirty="0"/>
              <a:t>         </a:t>
            </a:r>
            <a:r>
              <a:rPr lang="en-US" altLang="en-US" b="1" dirty="0"/>
              <a:t>else</a:t>
            </a:r>
            <a:r>
              <a:rPr lang="en-US" altLang="en-US" dirty="0"/>
              <a:t> </a:t>
            </a:r>
            <a:r>
              <a:rPr lang="en-US" altLang="en-US" i="1" dirty="0"/>
              <a:t>statement or compound statement 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end</a:t>
            </a:r>
            <a:r>
              <a:rPr lang="en-US" altLang="en-US" dirty="0"/>
              <a:t> </a:t>
            </a:r>
            <a:r>
              <a:rPr lang="en-US" altLang="en-US" b="1" dirty="0"/>
              <a:t>if</a:t>
            </a:r>
          </a:p>
          <a:p>
            <a:pPr indent="-274320"/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D71413-7296-0145-BB60-30A40B777B41}"/>
              </a:ext>
            </a:extLst>
          </p:cNvPr>
          <p:cNvSpPr txBox="1"/>
          <p:nvPr/>
        </p:nvSpPr>
        <p:spPr>
          <a:xfrm>
            <a:off x="685800" y="3562350"/>
            <a:ext cx="82219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Note:</a:t>
            </a:r>
          </a:p>
          <a:p>
            <a:pPr marL="457200" marR="0" lvl="0" indent="-45720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We will not spend a lot of time writing functions, procedures, or triggers.</a:t>
            </a:r>
          </a:p>
          <a:p>
            <a:pPr marL="457200" marR="0" lvl="0" indent="-45720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The language and development environment are not easy to use.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5787675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5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pic>
        <p:nvPicPr>
          <p:cNvPr id="9219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Functions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FE1414FE-69BC-7A46-AFD5-33AC5CD15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87942"/>
            <a:ext cx="67818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E15EB3-3077-C740-8089-CCA1B2033312}" type="slidenum">
              <a: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</a:t>
            </a:r>
            <a:r>
              <a:rPr kumimoji="0" lang="en-US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|</a:t>
            </a:r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 Introduction to Databases (F22): </a:t>
            </a:r>
            <a:r>
              <a:rPr kumimoji="0" lang="en-US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Lecture 6: ER, Relational, SQL (V)	</a:t>
            </a:r>
            <a:r>
              <a:rPr kumimoji="0" lang="de-DE" altLang="en-US" sz="105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Donald F. Ferguson, 2022</a:t>
            </a:r>
            <a:endParaRPr kumimoji="0" lang="en-US" altLang="en-US" sz="105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5661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Declaring SQL Functions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19263" y="804863"/>
            <a:ext cx="5831681" cy="3677841"/>
          </a:xfrm>
        </p:spPr>
        <p:txBody>
          <a:bodyPr/>
          <a:lstStyle/>
          <a:p>
            <a:pPr>
              <a:tabLst>
                <a:tab pos="602456" algn="l"/>
                <a:tab pos="1027510" algn="l"/>
                <a:tab pos="1584722" algn="l"/>
              </a:tabLst>
            </a:pPr>
            <a:r>
              <a:rPr lang="en-US" altLang="en-US" dirty="0"/>
              <a:t>Define a function that, given the name of a department, returns the count of the number of instructors in that department.</a:t>
            </a:r>
          </a:p>
          <a:p>
            <a:pPr>
              <a:buNone/>
              <a:tabLst>
                <a:tab pos="602456" algn="l"/>
                <a:tab pos="1027510" algn="l"/>
                <a:tab pos="1584722" algn="l"/>
              </a:tabLst>
            </a:pPr>
            <a:r>
              <a:rPr lang="en-US" altLang="en-US" sz="1200" b="1" dirty="0"/>
              <a:t>             </a:t>
            </a:r>
            <a:r>
              <a:rPr lang="en-US" altLang="en-US" b="1" dirty="0"/>
              <a:t>create function </a:t>
            </a:r>
            <a:r>
              <a:rPr lang="en-US" altLang="en-US" i="1" dirty="0" err="1"/>
              <a:t>dept_count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b="1" dirty="0"/>
              <a:t>varchar</a:t>
            </a:r>
            <a:r>
              <a:rPr lang="en-US" altLang="en-US" dirty="0"/>
              <a:t>(20))</a:t>
            </a:r>
            <a:br>
              <a:rPr lang="en-US" altLang="en-US" b="1" dirty="0"/>
            </a:br>
            <a:r>
              <a:rPr lang="en-US" altLang="en-US" sz="1200" b="1" dirty="0"/>
              <a:t>                </a:t>
            </a:r>
            <a:r>
              <a:rPr lang="en-US" altLang="en-US" b="1" dirty="0"/>
              <a:t>returns integer</a:t>
            </a:r>
            <a:br>
              <a:rPr lang="en-US" altLang="en-US" b="1" dirty="0"/>
            </a:br>
            <a:r>
              <a:rPr lang="en-US" altLang="en-US" b="1" dirty="0"/>
              <a:t>               begin</a:t>
            </a:r>
            <a:br>
              <a:rPr lang="en-US" altLang="en-US" b="1" dirty="0"/>
            </a:br>
            <a:r>
              <a:rPr lang="en-US" altLang="en-US" b="1" dirty="0"/>
              <a:t>               declare </a:t>
            </a:r>
            <a:r>
              <a:rPr lang="en-US" altLang="en-US" i="1" dirty="0" err="1"/>
              <a:t>d_count</a:t>
            </a:r>
            <a:r>
              <a:rPr lang="en-US" altLang="en-US" i="1" dirty="0"/>
              <a:t>  </a:t>
            </a:r>
            <a:r>
              <a:rPr lang="en-US" altLang="en-US" b="1" dirty="0"/>
              <a:t>integer;</a:t>
            </a:r>
            <a:br>
              <a:rPr lang="en-US" altLang="en-US" b="1" dirty="0"/>
            </a:br>
            <a:r>
              <a:rPr lang="en-US" altLang="en-US" b="1" dirty="0"/>
              <a:t>                      select count </a:t>
            </a:r>
            <a:r>
              <a:rPr lang="en-US" altLang="en-US" dirty="0"/>
              <a:t>(</a:t>
            </a:r>
            <a:r>
              <a:rPr lang="en-US" altLang="en-US" i="1" dirty="0"/>
              <a:t>* </a:t>
            </a:r>
            <a:r>
              <a:rPr lang="en-US" altLang="en-US" dirty="0"/>
              <a:t>) </a:t>
            </a:r>
            <a:r>
              <a:rPr lang="en-US" altLang="en-US" b="1" dirty="0"/>
              <a:t>into </a:t>
            </a:r>
            <a:r>
              <a:rPr lang="en-US" altLang="en-US" i="1" dirty="0" err="1"/>
              <a:t>d_count</a:t>
            </a:r>
            <a:br>
              <a:rPr lang="en-US" altLang="en-US" i="1" dirty="0"/>
            </a:br>
            <a:r>
              <a:rPr lang="en-US" altLang="en-US" i="1" dirty="0"/>
              <a:t>    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        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instructor.dept_name</a:t>
            </a:r>
            <a:r>
              <a:rPr lang="en-US" altLang="en-US" i="1" dirty="0"/>
              <a:t> = </a:t>
            </a:r>
            <a:r>
              <a:rPr lang="en-US" altLang="en-US" i="1" dirty="0" err="1"/>
              <a:t>dept_name</a:t>
            </a:r>
            <a:br>
              <a:rPr lang="en-US" altLang="en-US" i="1" dirty="0"/>
            </a:br>
            <a:r>
              <a:rPr lang="en-US" altLang="en-US" i="1" dirty="0"/>
              <a:t>               </a:t>
            </a:r>
            <a:r>
              <a:rPr lang="en-US" altLang="en-US" b="1" dirty="0"/>
              <a:t>return </a:t>
            </a:r>
            <a:r>
              <a:rPr lang="en-US" altLang="en-US" i="1" dirty="0" err="1"/>
              <a:t>d_count</a:t>
            </a:r>
            <a:r>
              <a:rPr lang="en-US" altLang="en-US" i="1" dirty="0"/>
              <a:t>;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end</a:t>
            </a:r>
          </a:p>
          <a:p>
            <a:pPr>
              <a:tabLst>
                <a:tab pos="602456" algn="l"/>
                <a:tab pos="1027510" algn="l"/>
                <a:tab pos="1584722" algn="l"/>
              </a:tabLst>
            </a:pPr>
            <a:r>
              <a:rPr lang="en-US" altLang="en-US" dirty="0"/>
              <a:t>The function </a:t>
            </a:r>
            <a:r>
              <a:rPr lang="en-US" altLang="en-US" i="1" dirty="0" err="1"/>
              <a:t>dept_</a:t>
            </a:r>
            <a:r>
              <a:rPr lang="en-US" altLang="en-US" dirty="0" err="1"/>
              <a:t>count</a:t>
            </a:r>
            <a:r>
              <a:rPr lang="en-US" altLang="en-US" dirty="0"/>
              <a:t> can be used to find the department names and budget of all departments with more that 12 instructors.</a:t>
            </a:r>
          </a:p>
          <a:p>
            <a:pPr>
              <a:buNone/>
              <a:tabLst>
                <a:tab pos="602456" algn="l"/>
                <a:tab pos="1027510" algn="l"/>
                <a:tab pos="1584722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, budget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</a:t>
            </a:r>
            <a:r>
              <a:rPr lang="en-US" altLang="en-US" i="1" dirty="0"/>
              <a:t> department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 err="1"/>
              <a:t>dept_</a:t>
            </a:r>
            <a:r>
              <a:rPr lang="en-US" altLang="en-US" dirty="0" err="1"/>
              <a:t>count</a:t>
            </a:r>
            <a:r>
              <a:rPr lang="en-US" altLang="en-US" dirty="0"/>
              <a:t> (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dirty="0"/>
              <a:t>) &gt; 12</a:t>
            </a:r>
            <a:endParaRPr lang="en-US" altLang="en-US" i="1" dirty="0"/>
          </a:p>
        </p:txBody>
      </p:sp>
    </p:spTree>
    <p:extLst>
      <p:ext uri="{BB962C8B-B14F-4D97-AF65-F5344CB8AC3E}">
        <p14:creationId xmlns:p14="http://schemas.microsoft.com/office/powerpoint/2010/main" val="450991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3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7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sharepoint/v3/fields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purl.org/dc/terms/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78140</TotalTime>
  <Words>1762</Words>
  <Application>Microsoft Macintosh PowerPoint</Application>
  <PresentationFormat>On-screen Show (16:9)</PresentationFormat>
  <Paragraphs>147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23</vt:i4>
      </vt:variant>
    </vt:vector>
  </HeadingPairs>
  <TitlesOfParts>
    <vt:vector size="36" baseType="lpstr">
      <vt:lpstr>Arial</vt:lpstr>
      <vt:lpstr>Calibri</vt:lpstr>
      <vt:lpstr>Helvetica</vt:lpstr>
      <vt:lpstr>Monotype Sorts</vt:lpstr>
      <vt:lpstr>Museo For Dell</vt:lpstr>
      <vt:lpstr>Tahoma</vt:lpstr>
      <vt:lpstr>Times New Roman</vt:lpstr>
      <vt:lpstr>Webdings</vt:lpstr>
      <vt:lpstr>Wingdings</vt:lpstr>
      <vt:lpstr>Office Theme</vt:lpstr>
      <vt:lpstr>3_db-5-grey</vt:lpstr>
      <vt:lpstr>3_Office Theme</vt:lpstr>
      <vt:lpstr>7_db-5-grey</vt:lpstr>
      <vt:lpstr>PowerPoint Presentation</vt:lpstr>
      <vt:lpstr>PowerPoint Presentation</vt:lpstr>
      <vt:lpstr>PowerPoint Presentation</vt:lpstr>
      <vt:lpstr>Functions and Procedures</vt:lpstr>
      <vt:lpstr>Language Constructs for Procedures &amp; Functions</vt:lpstr>
      <vt:lpstr>(Core) Language Constructs (Cont.)</vt:lpstr>
      <vt:lpstr>(Core) Language Constructs – if-then-else</vt:lpstr>
      <vt:lpstr>PowerPoint Presentation</vt:lpstr>
      <vt:lpstr>Declaring SQL Functions</vt:lpstr>
      <vt:lpstr>Table Functions</vt:lpstr>
      <vt:lpstr>PowerPoint Presentation</vt:lpstr>
      <vt:lpstr>SQL Procedures</vt:lpstr>
      <vt:lpstr>SQL Procedures (Cont.)</vt:lpstr>
      <vt:lpstr>PowerPoint Presentation</vt:lpstr>
      <vt:lpstr>Triggers</vt:lpstr>
      <vt:lpstr>Triggering Events and Actions in SQL</vt:lpstr>
      <vt:lpstr>Trigger to Maintain credits_earned value</vt:lpstr>
      <vt:lpstr>Statement Level Triggers</vt:lpstr>
      <vt:lpstr>When Not To Use Triggers</vt:lpstr>
      <vt:lpstr>When Not To Use Triggers (Cont.)</vt:lpstr>
      <vt:lpstr>PowerPoint Presentation</vt:lpstr>
      <vt:lpstr>Comparison</vt:lpstr>
      <vt:lpstr>Comparison – Some Details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Donald Ferguson</cp:lastModifiedBy>
  <cp:revision>605</cp:revision>
  <cp:lastPrinted>2021-09-23T10:10:07Z</cp:lastPrinted>
  <dcterms:created xsi:type="dcterms:W3CDTF">2010-04-12T23:12:02Z</dcterms:created>
  <dcterms:modified xsi:type="dcterms:W3CDTF">2022-10-27T14:25:05Z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